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82" r:id="rId4"/>
    <p:sldId id="259" r:id="rId5"/>
    <p:sldId id="271" r:id="rId6"/>
    <p:sldId id="270" r:id="rId7"/>
    <p:sldId id="261" r:id="rId8"/>
    <p:sldId id="262" r:id="rId9"/>
    <p:sldId id="263" r:id="rId10"/>
    <p:sldId id="269" r:id="rId11"/>
    <p:sldId id="264" r:id="rId12"/>
    <p:sldId id="265" r:id="rId13"/>
    <p:sldId id="281" r:id="rId14"/>
    <p:sldId id="266" r:id="rId15"/>
    <p:sldId id="272" r:id="rId16"/>
    <p:sldId id="267" r:id="rId17"/>
    <p:sldId id="273" r:id="rId18"/>
    <p:sldId id="274" r:id="rId19"/>
  </p:sldIdLst>
  <p:sldSz cx="18288000" cy="10287000"/>
  <p:notesSz cx="6858000" cy="9144000"/>
  <p:embeddedFontLst>
    <p:embeddedFont>
      <p:font typeface="Arial Unicode MS" panose="020B0604020202020204" charset="-128"/>
      <p:regular r:id="rId20"/>
    </p:embeddedFont>
    <p:embeddedFont>
      <p:font typeface="Calibri (MS)" panose="020B0604020202020204" charset="0"/>
      <p:regular r:id="rId21"/>
    </p:embeddedFont>
    <p:embeddedFont>
      <p:font typeface="Calibri (MS) Bold" panose="020B0604020202020204" charset="0"/>
      <p:regular r:id="rId22"/>
    </p:embeddedFont>
    <p:embeddedFont>
      <p:font typeface="DM Sans" pitchFamily="2" charset="0"/>
      <p:regular r:id="rId23"/>
      <p:bold r:id="rId24"/>
      <p:italic r:id="rId25"/>
      <p:boldItalic r:id="rId26"/>
    </p:embeddedFont>
    <p:embeddedFont>
      <p:font typeface="DM Sans Bold"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5DA"/>
    <a:srgbClr val="E1D2C1"/>
    <a:srgbClr val="F4EFE8"/>
    <a:srgbClr val="DCCAB6"/>
    <a:srgbClr val="EADFD2"/>
    <a:srgbClr val="62463C"/>
    <a:srgbClr val="FFCC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22" autoAdjust="0"/>
  </p:normalViewPr>
  <p:slideViewPr>
    <p:cSldViewPr>
      <p:cViewPr varScale="1">
        <p:scale>
          <a:sx n="52" d="100"/>
          <a:sy n="52" d="100"/>
        </p:scale>
        <p:origin x="101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24200" y="2848787"/>
            <a:ext cx="12798052" cy="1308050"/>
          </a:xfrm>
          <a:prstGeom prst="rect">
            <a:avLst/>
          </a:prstGeom>
        </p:spPr>
        <p:txBody>
          <a:bodyPr wrap="square" lIns="0" tIns="0" rIns="0" bIns="0" rtlCol="0" anchor="t">
            <a:spAutoFit/>
          </a:bodyPr>
          <a:lstStyle/>
          <a:p>
            <a:pPr algn="ctr" rtl="1">
              <a:lnSpc>
                <a:spcPts val="5097"/>
              </a:lnSpc>
            </a:pPr>
            <a:r>
              <a:rPr lang="he-IL" sz="4400" b="1" dirty="0">
                <a:latin typeface="Calibri (MS) Bold"/>
                <a:ea typeface="Calibri (MS) Bold"/>
                <a:sym typeface="Calibri (MS) Bold"/>
                <a:rtl/>
              </a:rPr>
              <a:t>פלטפורמת תוכנה אינטראקטיבית ללימוד שפת הסימנים </a:t>
            </a:r>
          </a:p>
          <a:p>
            <a:pPr algn="ctr" rtl="1">
              <a:lnSpc>
                <a:spcPts val="5097"/>
              </a:lnSpc>
            </a:pPr>
            <a:r>
              <a:rPr lang="he-IL" sz="4400" b="1" dirty="0">
                <a:latin typeface="Calibri (MS) Bold"/>
                <a:ea typeface="Calibri (MS) Bold"/>
                <a:sym typeface="Calibri (MS) Bold"/>
                <a:rtl/>
              </a:rPr>
              <a:t>באמצעות טכנולוגיות למידת מכונה וראייה ממוחשבת </a:t>
            </a:r>
          </a:p>
        </p:txBody>
      </p:sp>
      <p:sp>
        <p:nvSpPr>
          <p:cNvPr id="3" name="TextBox 3"/>
          <p:cNvSpPr txBox="1"/>
          <p:nvPr/>
        </p:nvSpPr>
        <p:spPr>
          <a:xfrm>
            <a:off x="228600" y="748631"/>
            <a:ext cx="17830800" cy="1791260"/>
          </a:xfrm>
          <a:prstGeom prst="rect">
            <a:avLst/>
          </a:prstGeom>
        </p:spPr>
        <p:txBody>
          <a:bodyPr wrap="square" lIns="0" tIns="0" rIns="0" bIns="0" rtlCol="0" anchor="t">
            <a:spAutoFit/>
          </a:bodyPr>
          <a:lstStyle/>
          <a:p>
            <a:pPr algn="ctr">
              <a:lnSpc>
                <a:spcPts val="7128"/>
              </a:lnSpc>
            </a:pPr>
            <a:r>
              <a:rPr lang="en-US" sz="5400" b="1" dirty="0">
                <a:latin typeface="Arial" panose="020B0604020202020204" pitchFamily="34" charset="0"/>
                <a:ea typeface="DM Sans Bold"/>
                <a:sym typeface="DM Sans Bold"/>
              </a:rPr>
              <a:t>Interactive software platform for learning sign language using machine learning and computer vision  </a:t>
            </a:r>
          </a:p>
        </p:txBody>
      </p:sp>
      <p:sp>
        <p:nvSpPr>
          <p:cNvPr id="4" name="TextBox 4"/>
          <p:cNvSpPr txBox="1"/>
          <p:nvPr/>
        </p:nvSpPr>
        <p:spPr>
          <a:xfrm>
            <a:off x="550235" y="5597751"/>
            <a:ext cx="13068382" cy="3963970"/>
          </a:xfrm>
          <a:prstGeom prst="rect">
            <a:avLst/>
          </a:prstGeom>
        </p:spPr>
        <p:txBody>
          <a:bodyPr wrap="square" lIns="0" tIns="0" rIns="0" bIns="0" rtlCol="0" anchor="t">
            <a:spAutoFit/>
          </a:bodyPr>
          <a:lstStyle/>
          <a:p>
            <a:pPr algn="l">
              <a:lnSpc>
                <a:spcPts val="7875"/>
              </a:lnSpc>
            </a:pPr>
            <a:r>
              <a:rPr lang="en-US" sz="4500" b="1" dirty="0">
                <a:latin typeface="DM Sans Bold"/>
                <a:ea typeface="DM Sans Bold"/>
                <a:sym typeface="DM Sans Bold"/>
              </a:rPr>
              <a:t>Students Names</a:t>
            </a:r>
            <a:r>
              <a:rPr lang="en-US" sz="4500" dirty="0">
                <a:latin typeface="DM Sans"/>
                <a:ea typeface="DM Sans"/>
                <a:sym typeface="DM Sans"/>
              </a:rPr>
              <a:t>: </a:t>
            </a:r>
            <a:r>
              <a:rPr lang="en-US" sz="4500" dirty="0" err="1">
                <a:latin typeface="DM Sans"/>
                <a:ea typeface="DM Sans"/>
                <a:sym typeface="DM Sans"/>
              </a:rPr>
              <a:t>Yafit</a:t>
            </a:r>
            <a:r>
              <a:rPr lang="en-US" sz="4500" dirty="0">
                <a:latin typeface="DM Sans"/>
                <a:ea typeface="DM Sans"/>
                <a:sym typeface="DM Sans"/>
              </a:rPr>
              <a:t> </a:t>
            </a:r>
            <a:r>
              <a:rPr lang="en-US" sz="4500" dirty="0" err="1">
                <a:latin typeface="DM Sans"/>
                <a:ea typeface="DM Sans"/>
                <a:sym typeface="DM Sans"/>
              </a:rPr>
              <a:t>Avazov</a:t>
            </a:r>
            <a:r>
              <a:rPr lang="en-US" sz="4500" dirty="0">
                <a:latin typeface="DM Sans"/>
                <a:ea typeface="DM Sans"/>
                <a:sym typeface="DM Sans"/>
              </a:rPr>
              <a:t> </a:t>
            </a:r>
            <a:r>
              <a:rPr lang="he-IL" sz="4500" dirty="0">
                <a:latin typeface="DM Sans"/>
                <a:ea typeface="DM Sans"/>
                <a:sym typeface="DM Sans"/>
              </a:rPr>
              <a:t>&amp;</a:t>
            </a:r>
            <a:r>
              <a:rPr lang="en-US" sz="4500" dirty="0">
                <a:latin typeface="DM Sans"/>
                <a:ea typeface="DM Sans"/>
                <a:sym typeface="DM Sans"/>
              </a:rPr>
              <a:t> </a:t>
            </a:r>
            <a:r>
              <a:rPr lang="en-US" sz="4500" dirty="0" err="1">
                <a:latin typeface="DM Sans"/>
                <a:ea typeface="DM Sans"/>
                <a:sym typeface="DM Sans"/>
              </a:rPr>
              <a:t>Inon</a:t>
            </a:r>
            <a:r>
              <a:rPr lang="en-US" sz="4500" dirty="0">
                <a:latin typeface="DM Sans"/>
                <a:ea typeface="DM Sans"/>
                <a:sym typeface="DM Sans"/>
              </a:rPr>
              <a:t> </a:t>
            </a:r>
            <a:r>
              <a:rPr lang="en-US" sz="4500" dirty="0" err="1">
                <a:latin typeface="DM Sans"/>
                <a:ea typeface="DM Sans"/>
                <a:sym typeface="DM Sans"/>
              </a:rPr>
              <a:t>Reany</a:t>
            </a:r>
            <a:endParaRPr lang="en-US" sz="4500" dirty="0">
              <a:latin typeface="DM Sans"/>
              <a:ea typeface="DM Sans"/>
              <a:sym typeface="DM Sans"/>
            </a:endParaRPr>
          </a:p>
          <a:p>
            <a:pPr algn="l">
              <a:lnSpc>
                <a:spcPts val="7875"/>
              </a:lnSpc>
            </a:pPr>
            <a:r>
              <a:rPr lang="en-US" sz="4500" b="1" dirty="0">
                <a:latin typeface="DM Sans Bold"/>
                <a:ea typeface="DM Sans Bold"/>
                <a:sym typeface="DM Sans Bold"/>
              </a:rPr>
              <a:t>Semester summer,2024</a:t>
            </a:r>
          </a:p>
          <a:p>
            <a:pPr algn="l">
              <a:lnSpc>
                <a:spcPts val="7875"/>
              </a:lnSpc>
            </a:pPr>
            <a:r>
              <a:rPr lang="en-US" sz="4500" b="1" dirty="0">
                <a:latin typeface="DM Sans Bold"/>
                <a:ea typeface="DM Sans Bold"/>
                <a:sym typeface="DM Sans Bold"/>
              </a:rPr>
              <a:t>Facilitator</a:t>
            </a:r>
            <a:r>
              <a:rPr lang="en-US" sz="4500" dirty="0">
                <a:latin typeface="DM Sans"/>
                <a:ea typeface="DM Sans"/>
                <a:sym typeface="DM Sans"/>
              </a:rPr>
              <a:t>: Dr. Yakov </a:t>
            </a:r>
            <a:r>
              <a:rPr lang="en-US" sz="4500" dirty="0" err="1">
                <a:latin typeface="DM Sans"/>
                <a:ea typeface="DM Sans"/>
                <a:sym typeface="DM Sans"/>
              </a:rPr>
              <a:t>Damatov</a:t>
            </a:r>
            <a:endParaRPr lang="en-US" sz="4500" dirty="0">
              <a:latin typeface="DM Sans"/>
              <a:ea typeface="DM Sans"/>
              <a:sym typeface="DM Sans"/>
            </a:endParaRPr>
          </a:p>
          <a:p>
            <a:pPr>
              <a:lnSpc>
                <a:spcPts val="7875"/>
              </a:lnSpc>
            </a:pPr>
            <a:r>
              <a:rPr lang="en-US" sz="4500" dirty="0">
                <a:latin typeface="DM Sans"/>
                <a:ea typeface="DM Sans"/>
                <a:sym typeface="DM Sans"/>
              </a:rPr>
              <a:t>                    </a:t>
            </a:r>
            <a:r>
              <a:rPr lang="en-US" sz="4500" dirty="0" err="1">
                <a:latin typeface="DM Sans"/>
                <a:ea typeface="DM Sans"/>
                <a:sym typeface="DM Sans"/>
              </a:rPr>
              <a:t>Mr</a:t>
            </a:r>
            <a:r>
              <a:rPr lang="en-US" sz="4500" dirty="0">
                <a:latin typeface="DM Sans"/>
                <a:ea typeface="DM Sans"/>
                <a:sym typeface="DM Sans"/>
              </a:rPr>
              <a:t> </a:t>
            </a:r>
            <a:r>
              <a:rPr lang="en-US" sz="4500" dirty="0">
                <a:latin typeface="DM Sans"/>
              </a:rPr>
              <a:t>Viacheslav </a:t>
            </a:r>
            <a:r>
              <a:rPr lang="en-US" sz="4500" dirty="0" err="1">
                <a:latin typeface="DM Sans"/>
                <a:ea typeface="DM Sans"/>
                <a:sym typeface="DM Sans"/>
              </a:rPr>
              <a:t>Nefedov</a:t>
            </a:r>
            <a:endParaRPr lang="en-US" sz="4500" dirty="0">
              <a:latin typeface="DM Sans"/>
              <a:ea typeface="DM Sans"/>
              <a:sym typeface="DM Sans"/>
            </a:endParaRPr>
          </a:p>
        </p:txBody>
      </p:sp>
      <p:sp>
        <p:nvSpPr>
          <p:cNvPr id="5" name="Freeform 5"/>
          <p:cNvSpPr/>
          <p:nvPr/>
        </p:nvSpPr>
        <p:spPr>
          <a:xfrm>
            <a:off x="13922641" y="4277637"/>
            <a:ext cx="3617565" cy="1999954"/>
          </a:xfrm>
          <a:custGeom>
            <a:avLst/>
            <a:gdLst/>
            <a:ahLst/>
            <a:cxnLst/>
            <a:rect l="l" t="t" r="r" b="b"/>
            <a:pathLst>
              <a:path w="3617565" h="1999954">
                <a:moveTo>
                  <a:pt x="0" y="0"/>
                </a:moveTo>
                <a:lnTo>
                  <a:pt x="3617565" y="0"/>
                </a:lnTo>
                <a:lnTo>
                  <a:pt x="3617565" y="1999954"/>
                </a:lnTo>
                <a:lnTo>
                  <a:pt x="0" y="1999954"/>
                </a:lnTo>
                <a:lnTo>
                  <a:pt x="0" y="0"/>
                </a:lnTo>
                <a:close/>
              </a:path>
            </a:pathLst>
          </a:custGeom>
          <a:blipFill>
            <a:blip r:embed="rId2"/>
            <a:stretch>
              <a:fillRect r="-108129" b="-102822"/>
            </a:stretch>
          </a:blipFill>
        </p:spPr>
        <p:txBody>
          <a:bodyPr/>
          <a:lstStyle/>
          <a:p>
            <a:endParaRPr lang="en-IL"/>
          </a:p>
        </p:txBody>
      </p:sp>
      <p:sp>
        <p:nvSpPr>
          <p:cNvPr id="6" name="Freeform 6"/>
          <p:cNvSpPr/>
          <p:nvPr/>
        </p:nvSpPr>
        <p:spPr>
          <a:xfrm>
            <a:off x="13922641" y="8104604"/>
            <a:ext cx="3617565" cy="1951740"/>
          </a:xfrm>
          <a:custGeom>
            <a:avLst/>
            <a:gdLst/>
            <a:ahLst/>
            <a:cxnLst/>
            <a:rect l="l" t="t" r="r" b="b"/>
            <a:pathLst>
              <a:path w="3617565" h="1951740">
                <a:moveTo>
                  <a:pt x="0" y="0"/>
                </a:moveTo>
                <a:lnTo>
                  <a:pt x="3617565" y="0"/>
                </a:lnTo>
                <a:lnTo>
                  <a:pt x="3617565" y="1951740"/>
                </a:lnTo>
                <a:lnTo>
                  <a:pt x="0" y="1951740"/>
                </a:lnTo>
                <a:lnTo>
                  <a:pt x="0" y="0"/>
                </a:lnTo>
                <a:close/>
              </a:path>
            </a:pathLst>
          </a:custGeom>
          <a:blipFill>
            <a:blip r:embed="rId2"/>
            <a:stretch>
              <a:fillRect t="-111292" r="-115306" b="-3707"/>
            </a:stretch>
          </a:blipFill>
        </p:spPr>
        <p:txBody>
          <a:bodyPr/>
          <a:lstStyle/>
          <a:p>
            <a:endParaRPr lang="en-IL"/>
          </a:p>
        </p:txBody>
      </p:sp>
      <p:sp>
        <p:nvSpPr>
          <p:cNvPr id="7" name="Freeform 7"/>
          <p:cNvSpPr/>
          <p:nvPr/>
        </p:nvSpPr>
        <p:spPr>
          <a:xfrm>
            <a:off x="13050901" y="6104649"/>
            <a:ext cx="3617565" cy="1999954"/>
          </a:xfrm>
          <a:custGeom>
            <a:avLst/>
            <a:gdLst/>
            <a:ahLst/>
            <a:cxnLst/>
            <a:rect l="l" t="t" r="r" b="b"/>
            <a:pathLst>
              <a:path w="3617565" h="1999954">
                <a:moveTo>
                  <a:pt x="0" y="0"/>
                </a:moveTo>
                <a:lnTo>
                  <a:pt x="3617564" y="0"/>
                </a:lnTo>
                <a:lnTo>
                  <a:pt x="3617564" y="1999955"/>
                </a:lnTo>
                <a:lnTo>
                  <a:pt x="0" y="1999955"/>
                </a:lnTo>
                <a:lnTo>
                  <a:pt x="0" y="0"/>
                </a:lnTo>
                <a:close/>
              </a:path>
            </a:pathLst>
          </a:custGeom>
          <a:blipFill>
            <a:blip r:embed="rId2"/>
            <a:stretch>
              <a:fillRect l="-107820" t="-2671" r="-11430" b="-110989"/>
            </a:stretch>
          </a:blipFill>
        </p:spPr>
        <p:txBody>
          <a:bodyPr/>
          <a:lstStyle/>
          <a:p>
            <a:endParaRPr lang="en-I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A460-7C82-DDEF-7F00-70FCB3EE9CDD}"/>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A92C0A5B-3AD1-B6F3-87E2-E9C5C5FFE001}"/>
              </a:ext>
            </a:extLst>
          </p:cNvPr>
          <p:cNvSpPr/>
          <p:nvPr/>
        </p:nvSpPr>
        <p:spPr>
          <a:xfrm>
            <a:off x="6017740" y="1181872"/>
            <a:ext cx="6252519" cy="819776"/>
          </a:xfrm>
          <a:prstGeom prst="rect">
            <a:avLst/>
          </a:prstGeom>
          <a:solidFill>
            <a:srgbClr val="F4EF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latin typeface="Arial" panose="020B0604020202020204" pitchFamily="34" charset="0"/>
              <a:cs typeface="Arial" panose="020B0604020202020204" pitchFamily="34" charset="0"/>
            </a:endParaRPr>
          </a:p>
        </p:txBody>
      </p:sp>
      <p:sp>
        <p:nvSpPr>
          <p:cNvPr id="6" name="TextBox 6">
            <a:extLst>
              <a:ext uri="{FF2B5EF4-FFF2-40B4-BE49-F238E27FC236}">
                <a16:creationId xmlns:a16="http://schemas.microsoft.com/office/drawing/2014/main" id="{555827E9-468D-01BC-12CB-1965B29EBFA0}"/>
              </a:ext>
            </a:extLst>
          </p:cNvPr>
          <p:cNvSpPr txBox="1"/>
          <p:nvPr/>
        </p:nvSpPr>
        <p:spPr>
          <a:xfrm>
            <a:off x="6150436" y="55058"/>
            <a:ext cx="5929907" cy="1048429"/>
          </a:xfrm>
          <a:prstGeom prst="rect">
            <a:avLst/>
          </a:prstGeom>
          <a:noFill/>
        </p:spPr>
        <p:txBody>
          <a:bodyPr wrap="square" lIns="0" tIns="0" rIns="0" bIns="0" rtlCol="0" anchor="t">
            <a:spAutoFit/>
          </a:bodyPr>
          <a:lstStyle/>
          <a:p>
            <a:pPr algn="ctr" rtl="1">
              <a:lnSpc>
                <a:spcPts val="8966"/>
              </a:lnSpc>
            </a:pPr>
            <a:r>
              <a:rPr lang="he-IL" sz="5400" b="1" dirty="0">
                <a:latin typeface="Arial" panose="020B0604020202020204" pitchFamily="34" charset="0"/>
                <a:ea typeface="Calibri (MS) Bold"/>
                <a:cs typeface="Arial" panose="020B0604020202020204" pitchFamily="34" charset="0"/>
                <a:sym typeface="Calibri (MS) Bold"/>
                <a:rtl/>
              </a:rPr>
              <a:t>הממשק האפליקטיבי </a:t>
            </a:r>
          </a:p>
        </p:txBody>
      </p:sp>
      <p:sp>
        <p:nvSpPr>
          <p:cNvPr id="7" name="TextBox 7">
            <a:extLst>
              <a:ext uri="{FF2B5EF4-FFF2-40B4-BE49-F238E27FC236}">
                <a16:creationId xmlns:a16="http://schemas.microsoft.com/office/drawing/2014/main" id="{E9779F28-F4CA-AC60-E087-AA5EEA2FD4B7}"/>
              </a:ext>
            </a:extLst>
          </p:cNvPr>
          <p:cNvSpPr txBox="1"/>
          <p:nvPr/>
        </p:nvSpPr>
        <p:spPr>
          <a:xfrm>
            <a:off x="4902803" y="1227911"/>
            <a:ext cx="8209127" cy="795089"/>
          </a:xfrm>
          <a:prstGeom prst="rect">
            <a:avLst/>
          </a:prstGeom>
        </p:spPr>
        <p:txBody>
          <a:bodyPr lIns="0" tIns="0" rIns="0" bIns="0" rtlCol="0" anchor="t">
            <a:spAutoFit/>
          </a:bodyPr>
          <a:lstStyle/>
          <a:p>
            <a:pPr algn="ctr" rtl="1">
              <a:lnSpc>
                <a:spcPts val="6209"/>
              </a:lnSpc>
            </a:pPr>
            <a:r>
              <a:rPr lang="he-IL" sz="6000" b="1" dirty="0">
                <a:latin typeface="Arial" panose="020B0604020202020204" pitchFamily="34" charset="0"/>
                <a:ea typeface="Calibri (MS)"/>
                <a:cs typeface="Arial" panose="020B0604020202020204" pitchFamily="34" charset="0"/>
                <a:sym typeface="Calibri (MS)"/>
                <a:rtl/>
              </a:rPr>
              <a:t>מסך המבחן</a:t>
            </a:r>
          </a:p>
        </p:txBody>
      </p:sp>
      <p:sp>
        <p:nvSpPr>
          <p:cNvPr id="8" name="TextBox 8">
            <a:extLst>
              <a:ext uri="{FF2B5EF4-FFF2-40B4-BE49-F238E27FC236}">
                <a16:creationId xmlns:a16="http://schemas.microsoft.com/office/drawing/2014/main" id="{287B47AE-7FCA-C161-1B3E-31620C19D4D1}"/>
              </a:ext>
            </a:extLst>
          </p:cNvPr>
          <p:cNvSpPr txBox="1"/>
          <p:nvPr/>
        </p:nvSpPr>
        <p:spPr>
          <a:xfrm>
            <a:off x="5972708" y="2505018"/>
            <a:ext cx="6069319" cy="1396216"/>
          </a:xfrm>
          <a:prstGeom prst="rect">
            <a:avLst/>
          </a:prstGeom>
          <a:noFill/>
        </p:spPr>
        <p:txBody>
          <a:bodyPr wrap="square" lIns="0" tIns="0" rIns="0" bIns="0" rtlCol="0" anchor="t">
            <a:spAutoFit/>
          </a:bodyPr>
          <a:lstStyle/>
          <a:p>
            <a:pPr algn="ctr" rtl="1">
              <a:lnSpc>
                <a:spcPts val="3726"/>
              </a:lnSpc>
            </a:pPr>
            <a:r>
              <a:rPr lang="he-IL" sz="2700" b="1" dirty="0">
                <a:latin typeface="Arial" panose="020B0604020202020204" pitchFamily="34" charset="0"/>
                <a:ea typeface="Calibri (MS) Bold"/>
                <a:cs typeface="Arial" panose="020B0604020202020204" pitchFamily="34" charset="0"/>
                <a:sym typeface="Calibri (MS) Bold"/>
                <a:rtl/>
              </a:rPr>
              <a:t>לאחר לימוד האותיות ותרגולם יוכל המשתמש לבחון </a:t>
            </a:r>
            <a:r>
              <a:rPr lang="he-IL" sz="2800" b="1" dirty="0">
                <a:latin typeface="Arial" panose="020B0604020202020204" pitchFamily="34" charset="0"/>
                <a:ea typeface="Calibri (MS)"/>
                <a:cs typeface="Arial" panose="020B0604020202020204" pitchFamily="34" charset="0"/>
                <a:sym typeface="Calibri (MS) Bold"/>
                <a:rtl/>
              </a:rPr>
              <a:t>באופן עצמאי </a:t>
            </a:r>
            <a:r>
              <a:rPr lang="he-IL" sz="2700" b="1" dirty="0">
                <a:latin typeface="Arial" panose="020B0604020202020204" pitchFamily="34" charset="0"/>
                <a:ea typeface="Calibri (MS) Bold"/>
                <a:cs typeface="Arial" panose="020B0604020202020204" pitchFamily="34" charset="0"/>
                <a:sym typeface="Calibri (MS) Bold"/>
                <a:rtl/>
              </a:rPr>
              <a:t>את השליטה שלו בזיהוי האותיות</a:t>
            </a:r>
          </a:p>
        </p:txBody>
      </p:sp>
      <p:pic>
        <p:nvPicPr>
          <p:cNvPr id="10" name="תמונה 9">
            <a:extLst>
              <a:ext uri="{FF2B5EF4-FFF2-40B4-BE49-F238E27FC236}">
                <a16:creationId xmlns:a16="http://schemas.microsoft.com/office/drawing/2014/main" id="{5C3C441A-49C6-A380-D8A6-0C7A2849FA87}"/>
              </a:ext>
            </a:extLst>
          </p:cNvPr>
          <p:cNvPicPr>
            <a:picLocks noChangeAspect="1"/>
          </p:cNvPicPr>
          <p:nvPr/>
        </p:nvPicPr>
        <p:blipFill>
          <a:blip r:embed="rId2"/>
          <a:stretch>
            <a:fillRect/>
          </a:stretch>
        </p:blipFill>
        <p:spPr>
          <a:xfrm>
            <a:off x="369100" y="4421311"/>
            <a:ext cx="4794782" cy="5580812"/>
          </a:xfrm>
          <a:prstGeom prst="rect">
            <a:avLst/>
          </a:prstGeom>
        </p:spPr>
      </p:pic>
      <p:pic>
        <p:nvPicPr>
          <p:cNvPr id="13" name="תמונה 12">
            <a:extLst>
              <a:ext uri="{FF2B5EF4-FFF2-40B4-BE49-F238E27FC236}">
                <a16:creationId xmlns:a16="http://schemas.microsoft.com/office/drawing/2014/main" id="{AC704C7A-236F-9E97-BA70-935F382AE7A0}"/>
              </a:ext>
            </a:extLst>
          </p:cNvPr>
          <p:cNvPicPr>
            <a:picLocks noChangeAspect="1"/>
          </p:cNvPicPr>
          <p:nvPr/>
        </p:nvPicPr>
        <p:blipFill>
          <a:blip r:embed="rId3"/>
          <a:stretch>
            <a:fillRect/>
          </a:stretch>
        </p:blipFill>
        <p:spPr>
          <a:xfrm>
            <a:off x="6051393" y="4462899"/>
            <a:ext cx="4801907" cy="5580812"/>
          </a:xfrm>
          <a:prstGeom prst="rect">
            <a:avLst/>
          </a:prstGeom>
        </p:spPr>
      </p:pic>
      <p:sp>
        <p:nvSpPr>
          <p:cNvPr id="24" name="TextBox 8">
            <a:extLst>
              <a:ext uri="{FF2B5EF4-FFF2-40B4-BE49-F238E27FC236}">
                <a16:creationId xmlns:a16="http://schemas.microsoft.com/office/drawing/2014/main" id="{516A2D1B-CA6A-C8EB-9375-7E248DE4B97D}"/>
              </a:ext>
            </a:extLst>
          </p:cNvPr>
          <p:cNvSpPr txBox="1"/>
          <p:nvPr/>
        </p:nvSpPr>
        <p:spPr>
          <a:xfrm>
            <a:off x="14352026" y="2490965"/>
            <a:ext cx="2150646" cy="738664"/>
          </a:xfrm>
          <a:prstGeom prst="rect">
            <a:avLst/>
          </a:prstGeom>
          <a:solidFill>
            <a:srgbClr val="F4EFE8"/>
          </a:solidFill>
        </p:spPr>
        <p:txBody>
          <a:bodyPr wrap="square" lIns="0" tIns="0" rIns="0" bIns="0" rtlCol="0" anchor="t">
            <a:spAutoFit/>
          </a:bodyPr>
          <a:lstStyle/>
          <a:p>
            <a:pPr algn="ctr" rtl="1"/>
            <a:r>
              <a:rPr lang="he-IL" sz="2400" b="1" dirty="0">
                <a:latin typeface="Arial" panose="020B0604020202020204" pitchFamily="34" charset="0"/>
                <a:ea typeface="Calibri (MS) Bold"/>
                <a:cs typeface="Arial" panose="020B0604020202020204" pitchFamily="34" charset="0"/>
                <a:sym typeface="Calibri (MS) Bold"/>
                <a:rtl/>
              </a:rPr>
              <a:t>משוב למשתמש בסוף המבחן</a:t>
            </a:r>
          </a:p>
        </p:txBody>
      </p:sp>
      <p:grpSp>
        <p:nvGrpSpPr>
          <p:cNvPr id="14" name="קבוצה 13">
            <a:extLst>
              <a:ext uri="{FF2B5EF4-FFF2-40B4-BE49-F238E27FC236}">
                <a16:creationId xmlns:a16="http://schemas.microsoft.com/office/drawing/2014/main" id="{7801009E-AA53-9A9F-ED8B-CF29DCF82981}"/>
              </a:ext>
            </a:extLst>
          </p:cNvPr>
          <p:cNvGrpSpPr/>
          <p:nvPr/>
        </p:nvGrpSpPr>
        <p:grpSpPr>
          <a:xfrm>
            <a:off x="11919036" y="3330874"/>
            <a:ext cx="6056066" cy="6699396"/>
            <a:chOff x="12108945" y="3500090"/>
            <a:chExt cx="6056066" cy="6699396"/>
          </a:xfrm>
        </p:grpSpPr>
        <p:sp>
          <p:nvSpPr>
            <p:cNvPr id="12" name="מלבן 11">
              <a:extLst>
                <a:ext uri="{FF2B5EF4-FFF2-40B4-BE49-F238E27FC236}">
                  <a16:creationId xmlns:a16="http://schemas.microsoft.com/office/drawing/2014/main" id="{BDF6C464-9921-709D-928F-C948B267C11B}"/>
                </a:ext>
              </a:extLst>
            </p:cNvPr>
            <p:cNvSpPr/>
            <p:nvPr/>
          </p:nvSpPr>
          <p:spPr>
            <a:xfrm>
              <a:off x="12108945" y="3500090"/>
              <a:ext cx="6056066" cy="669939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latin typeface="Arial" panose="020B0604020202020204" pitchFamily="34" charset="0"/>
                <a:cs typeface="Arial" panose="020B0604020202020204" pitchFamily="34" charset="0"/>
              </a:endParaRPr>
            </a:p>
          </p:txBody>
        </p:sp>
        <p:pic>
          <p:nvPicPr>
            <p:cNvPr id="16" name="תמונה 15">
              <a:extLst>
                <a:ext uri="{FF2B5EF4-FFF2-40B4-BE49-F238E27FC236}">
                  <a16:creationId xmlns:a16="http://schemas.microsoft.com/office/drawing/2014/main" id="{22E6C885-BDE2-73BB-2CBA-F4567565A7EC}"/>
                </a:ext>
              </a:extLst>
            </p:cNvPr>
            <p:cNvPicPr>
              <a:picLocks noChangeAspect="1"/>
            </p:cNvPicPr>
            <p:nvPr/>
          </p:nvPicPr>
          <p:blipFill>
            <a:blip r:embed="rId4"/>
            <a:stretch>
              <a:fillRect/>
            </a:stretch>
          </p:blipFill>
          <p:spPr>
            <a:xfrm>
              <a:off x="13315615" y="4704749"/>
              <a:ext cx="4603286" cy="1170089"/>
            </a:xfrm>
            <a:prstGeom prst="rect">
              <a:avLst/>
            </a:prstGeom>
          </p:spPr>
        </p:pic>
        <p:pic>
          <p:nvPicPr>
            <p:cNvPr id="18" name="תמונה 17">
              <a:extLst>
                <a:ext uri="{FF2B5EF4-FFF2-40B4-BE49-F238E27FC236}">
                  <a16:creationId xmlns:a16="http://schemas.microsoft.com/office/drawing/2014/main" id="{0D1BABD4-0AFE-A934-8F88-3ECECE605B6D}"/>
                </a:ext>
              </a:extLst>
            </p:cNvPr>
            <p:cNvPicPr>
              <a:picLocks noChangeAspect="1"/>
            </p:cNvPicPr>
            <p:nvPr/>
          </p:nvPicPr>
          <p:blipFill>
            <a:blip r:embed="rId5"/>
            <a:stretch>
              <a:fillRect/>
            </a:stretch>
          </p:blipFill>
          <p:spPr>
            <a:xfrm>
              <a:off x="14087599" y="6078979"/>
              <a:ext cx="3591426" cy="1162212"/>
            </a:xfrm>
            <a:prstGeom prst="rect">
              <a:avLst/>
            </a:prstGeom>
          </p:spPr>
        </p:pic>
        <p:pic>
          <p:nvPicPr>
            <p:cNvPr id="20" name="תמונה 19">
              <a:extLst>
                <a:ext uri="{FF2B5EF4-FFF2-40B4-BE49-F238E27FC236}">
                  <a16:creationId xmlns:a16="http://schemas.microsoft.com/office/drawing/2014/main" id="{04AADC67-0A2F-8212-85F1-6427BEDE3343}"/>
                </a:ext>
              </a:extLst>
            </p:cNvPr>
            <p:cNvPicPr>
              <a:picLocks noChangeAspect="1"/>
            </p:cNvPicPr>
            <p:nvPr/>
          </p:nvPicPr>
          <p:blipFill>
            <a:blip r:embed="rId6"/>
            <a:stretch>
              <a:fillRect/>
            </a:stretch>
          </p:blipFill>
          <p:spPr>
            <a:xfrm>
              <a:off x="15330785" y="3947507"/>
              <a:ext cx="1105054" cy="704948"/>
            </a:xfrm>
            <a:prstGeom prst="rect">
              <a:avLst/>
            </a:prstGeom>
          </p:spPr>
        </p:pic>
        <p:pic>
          <p:nvPicPr>
            <p:cNvPr id="22" name="תמונה 21">
              <a:extLst>
                <a:ext uri="{FF2B5EF4-FFF2-40B4-BE49-F238E27FC236}">
                  <a16:creationId xmlns:a16="http://schemas.microsoft.com/office/drawing/2014/main" id="{BADA78A5-4ABF-88D7-3DA4-7C3AD130DFB1}"/>
                </a:ext>
              </a:extLst>
            </p:cNvPr>
            <p:cNvPicPr>
              <a:picLocks noChangeAspect="1"/>
            </p:cNvPicPr>
            <p:nvPr/>
          </p:nvPicPr>
          <p:blipFill>
            <a:blip r:embed="rId7"/>
            <a:stretch>
              <a:fillRect/>
            </a:stretch>
          </p:blipFill>
          <p:spPr>
            <a:xfrm>
              <a:off x="14938186" y="7342436"/>
              <a:ext cx="1890252" cy="2638793"/>
            </a:xfrm>
            <a:prstGeom prst="rect">
              <a:avLst/>
            </a:prstGeom>
          </p:spPr>
        </p:pic>
        <p:sp>
          <p:nvSpPr>
            <p:cNvPr id="25" name="TextBox 8">
              <a:extLst>
                <a:ext uri="{FF2B5EF4-FFF2-40B4-BE49-F238E27FC236}">
                  <a16:creationId xmlns:a16="http://schemas.microsoft.com/office/drawing/2014/main" id="{2EC440D7-2C67-3C66-8A5D-5E4D9566AA10}"/>
                </a:ext>
              </a:extLst>
            </p:cNvPr>
            <p:cNvSpPr txBox="1"/>
            <p:nvPr/>
          </p:nvSpPr>
          <p:spPr>
            <a:xfrm>
              <a:off x="14087599" y="4011576"/>
              <a:ext cx="1075323" cy="414281"/>
            </a:xfrm>
            <a:prstGeom prst="rect">
              <a:avLst/>
            </a:prstGeom>
            <a:solidFill>
              <a:srgbClr val="F4EFE8"/>
            </a:solidFill>
          </p:spPr>
          <p:txBody>
            <a:bodyPr wrap="square" lIns="0" tIns="0" rIns="0" bIns="0" rtlCol="0" anchor="t">
              <a:spAutoFit/>
            </a:bodyPr>
            <a:lstStyle/>
            <a:p>
              <a:pPr algn="ctr" rtl="1">
                <a:lnSpc>
                  <a:spcPts val="3726"/>
                </a:lnSpc>
              </a:pPr>
              <a:r>
                <a:rPr lang="he-IL" sz="2000" b="1" dirty="0">
                  <a:latin typeface="Arial" panose="020B0604020202020204" pitchFamily="34" charset="0"/>
                  <a:ea typeface="Calibri (MS) Bold"/>
                  <a:cs typeface="Arial" panose="020B0604020202020204" pitchFamily="34" charset="0"/>
                  <a:sym typeface="Calibri (MS) Bold"/>
                  <a:rtl/>
                </a:rPr>
                <a:t>ציון</a:t>
              </a:r>
              <a:endParaRPr lang="he-IL" sz="2700" b="1" dirty="0">
                <a:latin typeface="Arial" panose="020B0604020202020204" pitchFamily="34" charset="0"/>
                <a:ea typeface="Calibri (MS) Bold"/>
                <a:cs typeface="Arial" panose="020B0604020202020204" pitchFamily="34" charset="0"/>
                <a:sym typeface="Calibri (MS) Bold"/>
                <a:rtl/>
              </a:endParaRPr>
            </a:p>
          </p:txBody>
        </p:sp>
        <p:sp>
          <p:nvSpPr>
            <p:cNvPr id="26" name="TextBox 8">
              <a:extLst>
                <a:ext uri="{FF2B5EF4-FFF2-40B4-BE49-F238E27FC236}">
                  <a16:creationId xmlns:a16="http://schemas.microsoft.com/office/drawing/2014/main" id="{6E83AA18-FB80-8C85-63CD-E01B811D2AF2}"/>
                </a:ext>
              </a:extLst>
            </p:cNvPr>
            <p:cNvSpPr txBox="1"/>
            <p:nvPr/>
          </p:nvSpPr>
          <p:spPr>
            <a:xfrm>
              <a:off x="12270252" y="5104722"/>
              <a:ext cx="991470" cy="830997"/>
            </a:xfrm>
            <a:prstGeom prst="rect">
              <a:avLst/>
            </a:prstGeom>
            <a:solidFill>
              <a:srgbClr val="F4EFE8"/>
            </a:solidFill>
          </p:spPr>
          <p:txBody>
            <a:bodyPr wrap="square" lIns="0" tIns="0" rIns="0" bIns="0" rtlCol="0" anchor="t">
              <a:spAutoFit/>
            </a:bodyPr>
            <a:lstStyle/>
            <a:p>
              <a:pPr algn="ctr" rtl="1"/>
              <a:r>
                <a:rPr lang="he-IL" b="1" dirty="0">
                  <a:latin typeface="Arial" panose="020B0604020202020204" pitchFamily="34" charset="0"/>
                  <a:ea typeface="Calibri (MS) Bold"/>
                  <a:cs typeface="Arial" panose="020B0604020202020204" pitchFamily="34" charset="0"/>
                  <a:sym typeface="Calibri (MS) Bold"/>
                  <a:rtl/>
                </a:rPr>
                <a:t>דירוג לפי הציון שהתקבל</a:t>
              </a:r>
            </a:p>
          </p:txBody>
        </p:sp>
        <p:sp>
          <p:nvSpPr>
            <p:cNvPr id="27" name="TextBox 8">
              <a:extLst>
                <a:ext uri="{FF2B5EF4-FFF2-40B4-BE49-F238E27FC236}">
                  <a16:creationId xmlns:a16="http://schemas.microsoft.com/office/drawing/2014/main" id="{B71FFB44-685E-D857-CE36-5357A460497B}"/>
                </a:ext>
              </a:extLst>
            </p:cNvPr>
            <p:cNvSpPr txBox="1"/>
            <p:nvPr/>
          </p:nvSpPr>
          <p:spPr>
            <a:xfrm>
              <a:off x="12496800" y="8284750"/>
              <a:ext cx="2128460" cy="830997"/>
            </a:xfrm>
            <a:prstGeom prst="rect">
              <a:avLst/>
            </a:prstGeom>
            <a:solidFill>
              <a:srgbClr val="F4EFE8"/>
            </a:solidFill>
          </p:spPr>
          <p:txBody>
            <a:bodyPr wrap="square" lIns="0" tIns="0" rIns="0" bIns="0" rtlCol="0" anchor="t">
              <a:spAutoFit/>
            </a:bodyPr>
            <a:lstStyle/>
            <a:p>
              <a:pPr algn="ctr" rtl="1"/>
              <a:r>
                <a:rPr lang="he-IL" b="1" dirty="0">
                  <a:latin typeface="Arial" panose="020B0604020202020204" pitchFamily="34" charset="0"/>
                  <a:ea typeface="Calibri (MS) Bold"/>
                  <a:cs typeface="Arial" panose="020B0604020202020204" pitchFamily="34" charset="0"/>
                  <a:sym typeface="Calibri (MS) Bold"/>
                  <a:rtl/>
                </a:rPr>
                <a:t>התמונות השגויות שהתקבלו על ידי המשתמש</a:t>
              </a:r>
            </a:p>
          </p:txBody>
        </p:sp>
      </p:grpSp>
      <p:sp>
        <p:nvSpPr>
          <p:cNvPr id="4" name="TextBox 8">
            <a:extLst>
              <a:ext uri="{FF2B5EF4-FFF2-40B4-BE49-F238E27FC236}">
                <a16:creationId xmlns:a16="http://schemas.microsoft.com/office/drawing/2014/main" id="{26ACCD98-2CF9-D436-F160-67B4666356EC}"/>
              </a:ext>
            </a:extLst>
          </p:cNvPr>
          <p:cNvSpPr txBox="1"/>
          <p:nvPr/>
        </p:nvSpPr>
        <p:spPr>
          <a:xfrm>
            <a:off x="1090414" y="3974073"/>
            <a:ext cx="3352151" cy="425886"/>
          </a:xfrm>
          <a:prstGeom prst="rect">
            <a:avLst/>
          </a:prstGeom>
          <a:solidFill>
            <a:srgbClr val="F4EFE8"/>
          </a:solidFill>
        </p:spPr>
        <p:txBody>
          <a:bodyPr wrap="square" lIns="0" tIns="0" rIns="0" bIns="0" rtlCol="0" anchor="t">
            <a:spAutoFit/>
          </a:bodyPr>
          <a:lstStyle/>
          <a:p>
            <a:pPr algn="ctr" rtl="1">
              <a:lnSpc>
                <a:spcPts val="3726"/>
              </a:lnSpc>
            </a:pPr>
            <a:r>
              <a:rPr lang="he-IL" sz="2400" b="1" dirty="0">
                <a:latin typeface="Arial" panose="020B0604020202020204" pitchFamily="34" charset="0"/>
                <a:ea typeface="Calibri (MS) Bold"/>
                <a:cs typeface="Arial" panose="020B0604020202020204" pitchFamily="34" charset="0"/>
                <a:sym typeface="Calibri (MS) Bold"/>
                <a:rtl/>
              </a:rPr>
              <a:t>מסך תחילת המבחן</a:t>
            </a:r>
          </a:p>
        </p:txBody>
      </p:sp>
      <p:pic>
        <p:nvPicPr>
          <p:cNvPr id="9" name="תמונה 8">
            <a:extLst>
              <a:ext uri="{FF2B5EF4-FFF2-40B4-BE49-F238E27FC236}">
                <a16:creationId xmlns:a16="http://schemas.microsoft.com/office/drawing/2014/main" id="{3D205857-8DF0-3817-F76B-532E9C9301FE}"/>
              </a:ext>
            </a:extLst>
          </p:cNvPr>
          <p:cNvPicPr>
            <a:picLocks noChangeAspect="1"/>
          </p:cNvPicPr>
          <p:nvPr/>
        </p:nvPicPr>
        <p:blipFill>
          <a:blip r:embed="rId8"/>
          <a:srcRect l="1933" t="7890" r="4179" b="12127"/>
          <a:stretch/>
        </p:blipFill>
        <p:spPr>
          <a:xfrm>
            <a:off x="855292" y="723900"/>
            <a:ext cx="3869075" cy="2614359"/>
          </a:xfrm>
          <a:prstGeom prst="rect">
            <a:avLst/>
          </a:prstGeom>
          <a:ln w="57150">
            <a:solidFill>
              <a:schemeClr val="bg1">
                <a:lumMod val="65000"/>
              </a:schemeClr>
            </a:solidFill>
          </a:ln>
        </p:spPr>
      </p:pic>
      <p:sp>
        <p:nvSpPr>
          <p:cNvPr id="11" name="TextBox 8">
            <a:extLst>
              <a:ext uri="{FF2B5EF4-FFF2-40B4-BE49-F238E27FC236}">
                <a16:creationId xmlns:a16="http://schemas.microsoft.com/office/drawing/2014/main" id="{3F0273F2-A26C-A54B-1719-C1B4725A4ED0}"/>
              </a:ext>
            </a:extLst>
          </p:cNvPr>
          <p:cNvSpPr txBox="1"/>
          <p:nvPr/>
        </p:nvSpPr>
        <p:spPr>
          <a:xfrm>
            <a:off x="806338" y="159222"/>
            <a:ext cx="3920304" cy="420051"/>
          </a:xfrm>
          <a:prstGeom prst="rect">
            <a:avLst/>
          </a:prstGeom>
          <a:solidFill>
            <a:srgbClr val="F4EFE8"/>
          </a:solidFill>
        </p:spPr>
        <p:txBody>
          <a:bodyPr wrap="square" lIns="0" tIns="0" rIns="0" bIns="0" rtlCol="0" anchor="t">
            <a:spAutoFit/>
          </a:bodyPr>
          <a:lstStyle/>
          <a:p>
            <a:pPr algn="ctr" rtl="1">
              <a:lnSpc>
                <a:spcPts val="3726"/>
              </a:lnSpc>
            </a:pPr>
            <a:r>
              <a:rPr lang="he-IL" sz="2200" b="1" dirty="0">
                <a:latin typeface="Arial" panose="020B0604020202020204" pitchFamily="34" charset="0"/>
                <a:ea typeface="Calibri (MS) Bold"/>
                <a:cs typeface="Arial" panose="020B0604020202020204" pitchFamily="34" charset="0"/>
                <a:sym typeface="Calibri (MS) Bold"/>
                <a:rtl/>
              </a:rPr>
              <a:t>הוראות המוצגות בתחילת המבחן</a:t>
            </a:r>
          </a:p>
        </p:txBody>
      </p:sp>
    </p:spTree>
    <p:extLst>
      <p:ext uri="{BB962C8B-B14F-4D97-AF65-F5344CB8AC3E}">
        <p14:creationId xmlns:p14="http://schemas.microsoft.com/office/powerpoint/2010/main" val="201620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96446" y="196334"/>
            <a:ext cx="2716207" cy="2541853"/>
          </a:xfrm>
          <a:custGeom>
            <a:avLst/>
            <a:gdLst/>
            <a:ahLst/>
            <a:cxnLst/>
            <a:rect l="l" t="t" r="r" b="b"/>
            <a:pathLst>
              <a:path w="2565060" h="2541853">
                <a:moveTo>
                  <a:pt x="0" y="0"/>
                </a:moveTo>
                <a:lnTo>
                  <a:pt x="2565059" y="0"/>
                </a:lnTo>
                <a:lnTo>
                  <a:pt x="2565059" y="2541852"/>
                </a:lnTo>
                <a:lnTo>
                  <a:pt x="0" y="2541852"/>
                </a:lnTo>
                <a:lnTo>
                  <a:pt x="0" y="0"/>
                </a:lnTo>
                <a:close/>
              </a:path>
            </a:pathLst>
          </a:custGeom>
          <a:blipFill>
            <a:blip r:embed="rId2"/>
            <a:stretch>
              <a:fillRect r="-32241" b="-66551"/>
            </a:stretch>
          </a:blipFill>
        </p:spPr>
        <p:txBody>
          <a:bodyPr/>
          <a:lstStyle/>
          <a:p>
            <a:endParaRPr lang="en-IL">
              <a:latin typeface="Arial" panose="020B0604020202020204" pitchFamily="34" charset="0"/>
              <a:cs typeface="Arial" panose="020B0604020202020204" pitchFamily="34" charset="0"/>
            </a:endParaRPr>
          </a:p>
        </p:txBody>
      </p:sp>
      <p:sp>
        <p:nvSpPr>
          <p:cNvPr id="4" name="Freeform 4"/>
          <p:cNvSpPr/>
          <p:nvPr/>
        </p:nvSpPr>
        <p:spPr>
          <a:xfrm>
            <a:off x="2252017" y="1698254"/>
            <a:ext cx="3168162" cy="1038170"/>
          </a:xfrm>
          <a:custGeom>
            <a:avLst/>
            <a:gdLst/>
            <a:ahLst/>
            <a:cxnLst/>
            <a:rect l="l" t="t" r="r" b="b"/>
            <a:pathLst>
              <a:path w="2654099" h="933159">
                <a:moveTo>
                  <a:pt x="0" y="0"/>
                </a:moveTo>
                <a:lnTo>
                  <a:pt x="2654099" y="0"/>
                </a:lnTo>
                <a:lnTo>
                  <a:pt x="2654099" y="933159"/>
                </a:lnTo>
                <a:lnTo>
                  <a:pt x="0" y="933159"/>
                </a:lnTo>
                <a:lnTo>
                  <a:pt x="0" y="0"/>
                </a:lnTo>
                <a:close/>
              </a:path>
            </a:pathLst>
          </a:custGeom>
          <a:blipFill>
            <a:blip r:embed="rId2"/>
            <a:stretch>
              <a:fillRect t="-326116" r="-51697" b="-112366"/>
            </a:stretch>
          </a:blipFill>
        </p:spPr>
        <p:txBody>
          <a:bodyPr/>
          <a:lstStyle/>
          <a:p>
            <a:endParaRPr lang="en-IL">
              <a:latin typeface="Arial" panose="020B0604020202020204" pitchFamily="34" charset="0"/>
              <a:cs typeface="Arial" panose="020B0604020202020204" pitchFamily="34" charset="0"/>
            </a:endParaRPr>
          </a:p>
        </p:txBody>
      </p:sp>
      <p:sp>
        <p:nvSpPr>
          <p:cNvPr id="5" name="Freeform 5"/>
          <p:cNvSpPr/>
          <p:nvPr/>
        </p:nvSpPr>
        <p:spPr>
          <a:xfrm>
            <a:off x="1305500" y="8861149"/>
            <a:ext cx="12250350" cy="911032"/>
          </a:xfrm>
          <a:custGeom>
            <a:avLst/>
            <a:gdLst/>
            <a:ahLst/>
            <a:cxnLst/>
            <a:rect l="l" t="t" r="r" b="b"/>
            <a:pathLst>
              <a:path w="11568664" h="911032">
                <a:moveTo>
                  <a:pt x="0" y="0"/>
                </a:moveTo>
                <a:lnTo>
                  <a:pt x="11568664" y="0"/>
                </a:lnTo>
                <a:lnTo>
                  <a:pt x="11568664" y="911032"/>
                </a:lnTo>
                <a:lnTo>
                  <a:pt x="0" y="911032"/>
                </a:lnTo>
                <a:lnTo>
                  <a:pt x="0" y="0"/>
                </a:lnTo>
                <a:close/>
              </a:path>
            </a:pathLst>
          </a:custGeom>
          <a:blipFill>
            <a:blip r:embed="rId3"/>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7" name="Freeform 7"/>
          <p:cNvSpPr/>
          <p:nvPr/>
        </p:nvSpPr>
        <p:spPr>
          <a:xfrm>
            <a:off x="1040551" y="3438808"/>
            <a:ext cx="3377920" cy="3109012"/>
          </a:xfrm>
          <a:custGeom>
            <a:avLst/>
            <a:gdLst/>
            <a:ahLst/>
            <a:cxnLst/>
            <a:rect l="l" t="t" r="r" b="b"/>
            <a:pathLst>
              <a:path w="3189951" h="3109012">
                <a:moveTo>
                  <a:pt x="0" y="0"/>
                </a:moveTo>
                <a:lnTo>
                  <a:pt x="3189951" y="0"/>
                </a:lnTo>
                <a:lnTo>
                  <a:pt x="3189951" y="3109013"/>
                </a:lnTo>
                <a:lnTo>
                  <a:pt x="0" y="3109013"/>
                </a:lnTo>
                <a:lnTo>
                  <a:pt x="0" y="0"/>
                </a:lnTo>
                <a:close/>
              </a:path>
            </a:pathLst>
          </a:custGeom>
          <a:blipFill>
            <a:blip r:embed="rId4"/>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8" name="TextBox 8"/>
          <p:cNvSpPr txBox="1"/>
          <p:nvPr/>
        </p:nvSpPr>
        <p:spPr>
          <a:xfrm>
            <a:off x="3719962" y="0"/>
            <a:ext cx="10818753" cy="1661993"/>
          </a:xfrm>
          <a:prstGeom prst="rect">
            <a:avLst/>
          </a:prstGeom>
          <a:solidFill>
            <a:srgbClr val="F4EFE8"/>
          </a:solidFill>
        </p:spPr>
        <p:txBody>
          <a:bodyPr wrap="square" lIns="0" tIns="0" rIns="0" bIns="0" rtlCol="0" anchor="t">
            <a:spAutoFit/>
          </a:bodyPr>
          <a:lstStyle/>
          <a:p>
            <a:pPr algn="ctr" rtl="1"/>
            <a:r>
              <a:rPr lang="he-IL" sz="5400" b="1" dirty="0">
                <a:latin typeface="Arial" panose="020B0604020202020204" pitchFamily="34" charset="0"/>
                <a:ea typeface="Calibri (MS) Bold"/>
                <a:cs typeface="Arial" panose="020B0604020202020204" pitchFamily="34" charset="0"/>
                <a:sym typeface="Calibri (MS) Bold"/>
                <a:rtl/>
              </a:rPr>
              <a:t>שלבים ליצירת מודל למידת מכונה בזיהוי תמונות </a:t>
            </a:r>
            <a:r>
              <a:rPr lang="he-IL" sz="5400" b="1" dirty="0">
                <a:latin typeface="Arial" panose="020B0604020202020204" pitchFamily="34" charset="0"/>
                <a:ea typeface="Calibri (MS)"/>
                <a:cs typeface="Arial" panose="020B0604020202020204" pitchFamily="34" charset="0"/>
                <a:sym typeface="Calibri (MS) Bold"/>
                <a:rtl/>
              </a:rPr>
              <a:t>ב</a:t>
            </a:r>
            <a:r>
              <a:rPr lang="he-IL" sz="5400" b="1" dirty="0">
                <a:latin typeface="Arial" panose="020B0604020202020204" pitchFamily="34" charset="0"/>
                <a:ea typeface="Calibri (MS) Bold"/>
                <a:cs typeface="Arial" panose="020B0604020202020204" pitchFamily="34" charset="0"/>
                <a:sym typeface="Calibri (MS) Bold"/>
                <a:rtl/>
              </a:rPr>
              <a:t>תנועות ידיים</a:t>
            </a:r>
          </a:p>
        </p:txBody>
      </p:sp>
      <p:sp>
        <p:nvSpPr>
          <p:cNvPr id="9" name="TextBox 9"/>
          <p:cNvSpPr txBox="1"/>
          <p:nvPr/>
        </p:nvSpPr>
        <p:spPr>
          <a:xfrm>
            <a:off x="3065880" y="2364377"/>
            <a:ext cx="14470785" cy="2640146"/>
          </a:xfrm>
          <a:prstGeom prst="rect">
            <a:avLst/>
          </a:prstGeom>
        </p:spPr>
        <p:txBody>
          <a:bodyPr wrap="square" lIns="0" tIns="0" rIns="0" bIns="0" rtlCol="0" anchor="t">
            <a:spAutoFit/>
          </a:bodyPr>
          <a:lstStyle/>
          <a:p>
            <a:pPr algn="just" rtl="1">
              <a:lnSpc>
                <a:spcPts val="4200"/>
              </a:lnSpc>
            </a:pPr>
            <a:r>
              <a:rPr lang="he-IL" sz="2600" dirty="0">
                <a:latin typeface="Arial" panose="020B0604020202020204" pitchFamily="34" charset="0"/>
                <a:ea typeface="Calibri (MS)"/>
                <a:cs typeface="Arial" panose="020B0604020202020204" pitchFamily="34" charset="0"/>
                <a:sym typeface="Calibri (MS)"/>
                <a:rtl/>
              </a:rPr>
              <a:t>בתחילת התהליך, אספנו </a:t>
            </a:r>
            <a:r>
              <a:rPr lang="en-US" sz="2600" dirty="0" err="1">
                <a:latin typeface="Arial" panose="020B0604020202020204" pitchFamily="34" charset="0"/>
                <a:ea typeface="Calibri (MS)"/>
                <a:cs typeface="Arial" panose="020B0604020202020204" pitchFamily="34" charset="0"/>
                <a:sym typeface="Calibri (MS)"/>
              </a:rPr>
              <a:t>DataSet</a:t>
            </a:r>
            <a:r>
              <a:rPr lang="he-IL" sz="2600" dirty="0">
                <a:latin typeface="Arial" panose="020B0604020202020204" pitchFamily="34" charset="0"/>
                <a:ea typeface="Calibri (MS)"/>
                <a:cs typeface="Arial" panose="020B0604020202020204" pitchFamily="34" charset="0"/>
                <a:sym typeface="Calibri (MS)"/>
                <a:rtl/>
              </a:rPr>
              <a:t> של תנועות ידיים המהוות אותיות בשפת הסימנים. </a:t>
            </a:r>
          </a:p>
          <a:p>
            <a:pPr algn="just" rtl="1">
              <a:lnSpc>
                <a:spcPts val="4200"/>
              </a:lnSpc>
            </a:pPr>
            <a:r>
              <a:rPr lang="he-IL" sz="2600" dirty="0">
                <a:latin typeface="Arial" panose="020B0604020202020204" pitchFamily="34" charset="0"/>
                <a:ea typeface="Calibri (MS)"/>
                <a:cs typeface="Arial" panose="020B0604020202020204" pitchFamily="34" charset="0"/>
                <a:sym typeface="Calibri (MS)"/>
                <a:rtl/>
              </a:rPr>
              <a:t>על התמונות ייצגנו בעזרת ספריית </a:t>
            </a:r>
            <a:r>
              <a:rPr lang="en-US" sz="2600" dirty="0" err="1">
                <a:latin typeface="Arial" panose="020B0604020202020204" pitchFamily="34" charset="0"/>
                <a:ea typeface="Calibri (MS)"/>
                <a:cs typeface="Arial" panose="020B0604020202020204" pitchFamily="34" charset="0"/>
                <a:sym typeface="Calibri (MS)"/>
              </a:rPr>
              <a:t>Mediapipe</a:t>
            </a:r>
            <a:r>
              <a:rPr lang="he-IL" sz="2600" dirty="0">
                <a:latin typeface="Arial" panose="020B0604020202020204" pitchFamily="34" charset="0"/>
                <a:ea typeface="Calibri (MS)"/>
                <a:cs typeface="Arial" panose="020B0604020202020204" pitchFamily="34" charset="0"/>
                <a:sym typeface="Calibri (MS)"/>
                <a:rtl/>
              </a:rPr>
              <a:t> נתונים שמייצגים את תנועות היד הנדרשות לשפת הסימנים. הקואורדינטות מייצגות את המיקום התלת-ממדי של המפרקים השונים של היד כמו אצבעות וכף היד .</a:t>
            </a:r>
          </a:p>
          <a:p>
            <a:pPr algn="just" rtl="1">
              <a:lnSpc>
                <a:spcPts val="4200"/>
              </a:lnSpc>
            </a:pPr>
            <a:r>
              <a:rPr lang="he-IL" sz="2600" dirty="0">
                <a:latin typeface="Arial" panose="020B0604020202020204" pitchFamily="34" charset="0"/>
                <a:ea typeface="Calibri (MS)"/>
                <a:cs typeface="Arial" panose="020B0604020202020204" pitchFamily="34" charset="0"/>
                <a:sym typeface="Calibri (MS)"/>
                <a:rtl/>
              </a:rPr>
              <a:t>איסוף הנתונים מתבצע בעזרת מצלמה שמסוגלת לעקוב אחר תנועות היד ולספק פלט של </a:t>
            </a:r>
            <a:r>
              <a:rPr lang="en-US" sz="2600" dirty="0">
                <a:latin typeface="Arial" panose="020B0604020202020204" pitchFamily="34" charset="0"/>
                <a:ea typeface="Calibri (MS)"/>
                <a:cs typeface="Arial" panose="020B0604020202020204" pitchFamily="34" charset="0"/>
                <a:sym typeface="Calibri (MS)"/>
              </a:rPr>
              <a:t>21</a:t>
            </a:r>
            <a:r>
              <a:rPr lang="he-IL" sz="2600" dirty="0">
                <a:latin typeface="Arial" panose="020B0604020202020204" pitchFamily="34" charset="0"/>
                <a:ea typeface="Calibri (MS)"/>
                <a:cs typeface="Arial" panose="020B0604020202020204" pitchFamily="34" charset="0"/>
                <a:sym typeface="Calibri (MS)"/>
                <a:rtl/>
              </a:rPr>
              <a:t> נקודות מפתח.</a:t>
            </a:r>
          </a:p>
          <a:p>
            <a:pPr algn="just" rtl="1">
              <a:lnSpc>
                <a:spcPts val="4200"/>
              </a:lnSpc>
            </a:pPr>
            <a:endParaRPr lang="he-IL" sz="2600" dirty="0">
              <a:latin typeface="Arial" panose="020B0604020202020204" pitchFamily="34" charset="0"/>
              <a:ea typeface="Calibri (MS)"/>
              <a:cs typeface="Arial" panose="020B0604020202020204" pitchFamily="34" charset="0"/>
              <a:sym typeface="Calibri (MS)"/>
              <a:rtl/>
            </a:endParaRPr>
          </a:p>
        </p:txBody>
      </p:sp>
      <p:sp>
        <p:nvSpPr>
          <p:cNvPr id="10" name="TextBox 10"/>
          <p:cNvSpPr txBox="1"/>
          <p:nvPr/>
        </p:nvSpPr>
        <p:spPr>
          <a:xfrm>
            <a:off x="12845948" y="1565405"/>
            <a:ext cx="5422122" cy="692049"/>
          </a:xfrm>
          <a:prstGeom prst="rect">
            <a:avLst/>
          </a:prstGeom>
          <a:solidFill>
            <a:srgbClr val="F4EFE8"/>
          </a:solidFill>
        </p:spPr>
        <p:txBody>
          <a:bodyPr wrap="square" lIns="0" tIns="0" rIns="0" bIns="0" rtlCol="0" anchor="t">
            <a:spAutoFit/>
          </a:bodyPr>
          <a:lstStyle/>
          <a:p>
            <a:pPr algn="ctr" rtl="1"/>
            <a:r>
              <a:rPr lang="he-IL" sz="4400" b="1" dirty="0">
                <a:latin typeface="Arial" panose="020B0604020202020204" pitchFamily="34" charset="0"/>
                <a:ea typeface="Calibri (MS) Bold"/>
                <a:cs typeface="Arial" panose="020B0604020202020204" pitchFamily="34" charset="0"/>
                <a:sym typeface="Calibri (MS) Bold"/>
                <a:rtl/>
              </a:rPr>
              <a:t>שלב </a:t>
            </a:r>
            <a:r>
              <a:rPr lang="en-US" sz="4400" b="1" dirty="0">
                <a:latin typeface="Arial" panose="020B0604020202020204" pitchFamily="34" charset="0"/>
                <a:ea typeface="Calibri (MS) Bold"/>
                <a:cs typeface="Arial" panose="020B0604020202020204" pitchFamily="34" charset="0"/>
                <a:sym typeface="Calibri (MS) Bold"/>
              </a:rPr>
              <a:t>1</a:t>
            </a:r>
            <a:r>
              <a:rPr lang="he-IL" sz="4400" b="1" dirty="0">
                <a:latin typeface="Arial" panose="020B0604020202020204" pitchFamily="34" charset="0"/>
                <a:ea typeface="Calibri (MS) Bold"/>
                <a:cs typeface="Arial" panose="020B0604020202020204" pitchFamily="34" charset="0"/>
                <a:sym typeface="Calibri (MS) Bold"/>
                <a:rtl/>
              </a:rPr>
              <a:t>: איסוף נתונים</a:t>
            </a:r>
          </a:p>
        </p:txBody>
      </p:sp>
      <p:sp>
        <p:nvSpPr>
          <p:cNvPr id="11" name="TextBox 11"/>
          <p:cNvSpPr txBox="1"/>
          <p:nvPr/>
        </p:nvSpPr>
        <p:spPr>
          <a:xfrm>
            <a:off x="4805729" y="5585668"/>
            <a:ext cx="12830453" cy="4293436"/>
          </a:xfrm>
          <a:prstGeom prst="rect">
            <a:avLst/>
          </a:prstGeom>
        </p:spPr>
        <p:txBody>
          <a:bodyPr wrap="square" lIns="0" tIns="0" rIns="0" bIns="0" rtlCol="0" anchor="t">
            <a:spAutoFit/>
          </a:bodyPr>
          <a:lstStyle/>
          <a:p>
            <a:pPr algn="just" rtl="1">
              <a:lnSpc>
                <a:spcPts val="4200"/>
              </a:lnSpc>
            </a:pPr>
            <a:r>
              <a:rPr lang="he-IL" sz="2600" dirty="0">
                <a:latin typeface="Arial" panose="020B0604020202020204" pitchFamily="34" charset="0"/>
                <a:ea typeface="Calibri (MS)"/>
                <a:cs typeface="Arial" panose="020B0604020202020204" pitchFamily="34" charset="0"/>
                <a:sym typeface="Calibri (MS)"/>
                <a:rtl/>
              </a:rPr>
              <a:t>הקורדינטות שהתקבלו צריכות עיבוד נוסף כדי להיות מוכנות לאימון המודל:</a:t>
            </a:r>
          </a:p>
          <a:p>
            <a:pPr marL="604526" lvl="1" indent="-302263" algn="just" rtl="1">
              <a:lnSpc>
                <a:spcPts val="4200"/>
              </a:lnSpc>
              <a:buFont typeface="Arial"/>
              <a:buChar char="•"/>
            </a:pPr>
            <a:r>
              <a:rPr lang="he-IL" sz="2600" b="1" dirty="0">
                <a:latin typeface="Arial" panose="020B0604020202020204" pitchFamily="34" charset="0"/>
                <a:ea typeface="Calibri (MS) Bold"/>
                <a:cs typeface="Arial" panose="020B0604020202020204" pitchFamily="34" charset="0"/>
                <a:sym typeface="Calibri (MS) Bold"/>
                <a:rtl/>
              </a:rPr>
              <a:t>נרמול הקואורדינטות:</a:t>
            </a:r>
            <a:r>
              <a:rPr lang="he-IL" sz="2600" dirty="0">
                <a:latin typeface="Arial" panose="020B0604020202020204" pitchFamily="34" charset="0"/>
                <a:ea typeface="Calibri (MS)"/>
                <a:cs typeface="Arial" panose="020B0604020202020204" pitchFamily="34" charset="0"/>
                <a:sym typeface="Calibri (MS)"/>
                <a:rtl/>
              </a:rPr>
              <a:t> כדי להגיע לקנה מידה אחיד נרמלנו את הקואורדינטות. הנרמול התבצע באמצעות ייצוג כל נקודה יחסית לנקודה קבועה של מפרק כף היד.</a:t>
            </a:r>
          </a:p>
          <a:p>
            <a:pPr marL="604526" lvl="1" indent="-302263" algn="just" rtl="1">
              <a:lnSpc>
                <a:spcPts val="4200"/>
              </a:lnSpc>
              <a:buFont typeface="Arial"/>
              <a:buChar char="•"/>
            </a:pPr>
            <a:r>
              <a:rPr lang="he-IL" sz="2600" b="1" dirty="0">
                <a:latin typeface="Arial" panose="020B0604020202020204" pitchFamily="34" charset="0"/>
                <a:ea typeface="Calibri (MS) Bold"/>
                <a:cs typeface="Arial" panose="020B0604020202020204" pitchFamily="34" charset="0"/>
                <a:sym typeface="Calibri (MS) Bold"/>
                <a:rtl/>
              </a:rPr>
              <a:t>ניקוי רעשים:</a:t>
            </a:r>
            <a:r>
              <a:rPr lang="he-IL" sz="2600" dirty="0">
                <a:latin typeface="Arial" panose="020B0604020202020204" pitchFamily="34" charset="0"/>
                <a:ea typeface="Calibri (MS)"/>
                <a:cs typeface="Arial" panose="020B0604020202020204" pitchFamily="34" charset="0"/>
                <a:sym typeface="Calibri (MS)"/>
                <a:rtl/>
              </a:rPr>
              <a:t> התקבלו שגיאות ורעשים בנתונים (מיקומים לא מדויקים), לכן ביצענו סינון של התמונות שסיפקנו.</a:t>
            </a:r>
          </a:p>
          <a:p>
            <a:pPr marL="604526" lvl="1" indent="-302263" algn="just" rtl="1">
              <a:lnSpc>
                <a:spcPts val="4200"/>
              </a:lnSpc>
              <a:buFont typeface="Arial"/>
              <a:buChar char="•"/>
            </a:pPr>
            <a:r>
              <a:rPr lang="he-IL" sz="2600" b="1" dirty="0">
                <a:latin typeface="Arial" panose="020B0604020202020204" pitchFamily="34" charset="0"/>
                <a:ea typeface="Calibri (MS) Bold"/>
                <a:cs typeface="Arial" panose="020B0604020202020204" pitchFamily="34" charset="0"/>
                <a:sym typeface="Calibri (MS) Bold"/>
                <a:rtl/>
              </a:rPr>
              <a:t>הכנת התוויות:</a:t>
            </a:r>
            <a:r>
              <a:rPr lang="he-IL" sz="2600" dirty="0">
                <a:latin typeface="Arial" panose="020B0604020202020204" pitchFamily="34" charset="0"/>
                <a:ea typeface="Calibri (MS)"/>
                <a:cs typeface="Arial" panose="020B0604020202020204" pitchFamily="34" charset="0"/>
                <a:sym typeface="Calibri (MS)"/>
                <a:rtl/>
              </a:rPr>
              <a:t> כל תנועה בשפת הסימנים מזוהה בתור תווית (</a:t>
            </a:r>
            <a:r>
              <a:rPr lang="en-US" sz="2600" dirty="0">
                <a:latin typeface="Arial" panose="020B0604020202020204" pitchFamily="34" charset="0"/>
                <a:ea typeface="Calibri (MS)"/>
                <a:cs typeface="Arial" panose="020B0604020202020204" pitchFamily="34" charset="0"/>
                <a:sym typeface="Calibri (MS)"/>
              </a:rPr>
              <a:t>Label</a:t>
            </a:r>
            <a:r>
              <a:rPr lang="he-IL" sz="2600" dirty="0">
                <a:latin typeface="Arial" panose="020B0604020202020204" pitchFamily="34" charset="0"/>
                <a:ea typeface="Calibri (MS)"/>
                <a:cs typeface="Arial" panose="020B0604020202020204" pitchFamily="34" charset="0"/>
                <a:sym typeface="Calibri (MS)"/>
                <a:rtl/>
              </a:rPr>
              <a:t>) כשמות של תנועות יד למשל: "</a:t>
            </a:r>
            <a:r>
              <a:rPr lang="en-US" sz="2600" dirty="0">
                <a:latin typeface="Arial" panose="020B0604020202020204" pitchFamily="34" charset="0"/>
                <a:ea typeface="Calibri (MS)"/>
                <a:cs typeface="Arial" panose="020B0604020202020204" pitchFamily="34" charset="0"/>
                <a:sym typeface="Calibri (MS)"/>
              </a:rPr>
              <a:t>A", "B</a:t>
            </a:r>
            <a:r>
              <a:rPr lang="he-IL" sz="2600" dirty="0">
                <a:latin typeface="Arial" panose="020B0604020202020204" pitchFamily="34" charset="0"/>
                <a:ea typeface="Calibri (MS)"/>
                <a:cs typeface="Arial" panose="020B0604020202020204" pitchFamily="34" charset="0"/>
                <a:sym typeface="Calibri (MS)"/>
                <a:rtl/>
              </a:rPr>
              <a:t>", וכו'</a:t>
            </a:r>
          </a:p>
          <a:p>
            <a:pPr algn="just" rtl="1">
              <a:lnSpc>
                <a:spcPts val="4200"/>
              </a:lnSpc>
            </a:pPr>
            <a:endParaRPr lang="he-IL" sz="2600" dirty="0">
              <a:latin typeface="Arial" panose="020B0604020202020204" pitchFamily="34" charset="0"/>
              <a:ea typeface="Calibri (MS)"/>
              <a:cs typeface="Arial" panose="020B0604020202020204" pitchFamily="34" charset="0"/>
              <a:sym typeface="Calibri (MS)"/>
              <a:rtl/>
            </a:endParaRPr>
          </a:p>
        </p:txBody>
      </p:sp>
      <p:sp>
        <p:nvSpPr>
          <p:cNvPr id="12" name="TextBox 12"/>
          <p:cNvSpPr txBox="1"/>
          <p:nvPr/>
        </p:nvSpPr>
        <p:spPr>
          <a:xfrm>
            <a:off x="5242999" y="4823046"/>
            <a:ext cx="13025071" cy="692049"/>
          </a:xfrm>
          <a:prstGeom prst="rect">
            <a:avLst/>
          </a:prstGeom>
          <a:solidFill>
            <a:srgbClr val="F4EFE8"/>
          </a:solidFill>
        </p:spPr>
        <p:txBody>
          <a:bodyPr wrap="square" lIns="0" tIns="0" rIns="0" bIns="0" rtlCol="0" anchor="t">
            <a:spAutoFit/>
          </a:bodyPr>
          <a:lstStyle/>
          <a:p>
            <a:pPr algn="r" rtl="1"/>
            <a:r>
              <a:rPr lang="he-IL" sz="4497" b="1" dirty="0">
                <a:latin typeface="Arial" panose="020B0604020202020204" pitchFamily="34" charset="0"/>
                <a:ea typeface="Calibri (MS) Bold"/>
                <a:cs typeface="Arial" panose="020B0604020202020204" pitchFamily="34" charset="0"/>
                <a:sym typeface="Calibri (MS) Bold"/>
                <a:rtl/>
              </a:rPr>
              <a:t>  שלב </a:t>
            </a:r>
            <a:r>
              <a:rPr lang="en-US" sz="4497" b="1" dirty="0">
                <a:latin typeface="Arial" panose="020B0604020202020204" pitchFamily="34" charset="0"/>
                <a:ea typeface="Calibri (MS) Bold"/>
                <a:cs typeface="Arial" panose="020B0604020202020204" pitchFamily="34" charset="0"/>
                <a:sym typeface="Calibri (MS) Bold"/>
              </a:rPr>
              <a:t>2</a:t>
            </a:r>
            <a:r>
              <a:rPr lang="he-IL" sz="4497" b="1" dirty="0">
                <a:latin typeface="Arial" panose="020B0604020202020204" pitchFamily="34" charset="0"/>
                <a:ea typeface="Calibri (MS) Bold"/>
                <a:cs typeface="Arial" panose="020B0604020202020204" pitchFamily="34" charset="0"/>
                <a:sym typeface="Calibri (MS) Bold"/>
                <a:rtl/>
              </a:rPr>
              <a:t>:  עיבוד מקדים של הנתונים (</a:t>
            </a:r>
            <a:r>
              <a:rPr lang="en-US" sz="4497" b="1" dirty="0">
                <a:latin typeface="Arial" panose="020B0604020202020204" pitchFamily="34" charset="0"/>
                <a:ea typeface="Calibri (MS) Bold"/>
                <a:cs typeface="Arial" panose="020B0604020202020204" pitchFamily="34" charset="0"/>
                <a:sym typeface="Calibri (MS) Bold"/>
              </a:rPr>
              <a:t>Preprocessing</a:t>
            </a:r>
            <a:r>
              <a:rPr lang="ar-EG" sz="4497" b="1" dirty="0">
                <a:latin typeface="Arial" panose="020B0604020202020204" pitchFamily="34" charset="0"/>
                <a:ea typeface="Calibri (MS) Bold"/>
                <a:cs typeface="Arial" panose="020B0604020202020204" pitchFamily="34" charset="0"/>
                <a:sym typeface="Calibri (MS) Bold"/>
                <a:rtl/>
              </a:rPr>
              <a:t>)</a:t>
            </a:r>
          </a:p>
        </p:txBody>
      </p:sp>
      <p:sp>
        <p:nvSpPr>
          <p:cNvPr id="16" name="TextBox 9">
            <a:extLst>
              <a:ext uri="{FF2B5EF4-FFF2-40B4-BE49-F238E27FC236}">
                <a16:creationId xmlns:a16="http://schemas.microsoft.com/office/drawing/2014/main" id="{2689C921-743A-6CD3-6799-A77E0ED4ACF1}"/>
              </a:ext>
            </a:extLst>
          </p:cNvPr>
          <p:cNvSpPr txBox="1"/>
          <p:nvPr/>
        </p:nvSpPr>
        <p:spPr>
          <a:xfrm>
            <a:off x="346170" y="2777385"/>
            <a:ext cx="2716207" cy="436017"/>
          </a:xfrm>
          <a:prstGeom prst="rect">
            <a:avLst/>
          </a:prstGeom>
          <a:solidFill>
            <a:srgbClr val="F4EFE8"/>
          </a:solidFill>
        </p:spPr>
        <p:txBody>
          <a:bodyPr wrap="square" lIns="0" tIns="0" rIns="0" bIns="0" rtlCol="0" anchor="t">
            <a:spAutoFit/>
          </a:bodyPr>
          <a:lstStyle/>
          <a:p>
            <a:pPr algn="ctr" rtl="1">
              <a:lnSpc>
                <a:spcPts val="3864"/>
              </a:lnSpc>
            </a:pPr>
            <a:r>
              <a:rPr lang="he-IL" b="1" dirty="0">
                <a:latin typeface="Arial" panose="020B0604020202020204" pitchFamily="34" charset="0"/>
                <a:ea typeface="Calibri (MS) Bold"/>
                <a:cs typeface="Arial" panose="020B0604020202020204" pitchFamily="34" charset="0"/>
                <a:sym typeface="Calibri (MS) Bold"/>
                <a:rtl/>
              </a:rPr>
              <a:t>איור 1: ייצוג קורדינאטות היד </a:t>
            </a:r>
          </a:p>
        </p:txBody>
      </p:sp>
      <p:sp>
        <p:nvSpPr>
          <p:cNvPr id="17" name="TextBox 9">
            <a:extLst>
              <a:ext uri="{FF2B5EF4-FFF2-40B4-BE49-F238E27FC236}">
                <a16:creationId xmlns:a16="http://schemas.microsoft.com/office/drawing/2014/main" id="{2A3245DB-3B9B-634A-D1BA-04822053A86E}"/>
              </a:ext>
            </a:extLst>
          </p:cNvPr>
          <p:cNvSpPr txBox="1"/>
          <p:nvPr/>
        </p:nvSpPr>
        <p:spPr>
          <a:xfrm>
            <a:off x="514694" y="6469333"/>
            <a:ext cx="3765178" cy="436017"/>
          </a:xfrm>
          <a:prstGeom prst="rect">
            <a:avLst/>
          </a:prstGeom>
          <a:solidFill>
            <a:srgbClr val="F4EFE8"/>
          </a:solidFill>
        </p:spPr>
        <p:txBody>
          <a:bodyPr wrap="square" lIns="0" tIns="0" rIns="0" bIns="0" rtlCol="0" anchor="t">
            <a:spAutoFit/>
          </a:bodyPr>
          <a:lstStyle/>
          <a:p>
            <a:pPr algn="ctr" rtl="1">
              <a:lnSpc>
                <a:spcPts val="3864"/>
              </a:lnSpc>
            </a:pPr>
            <a:r>
              <a:rPr lang="he-IL" b="1" dirty="0">
                <a:latin typeface="Arial" panose="020B0604020202020204" pitchFamily="34" charset="0"/>
                <a:ea typeface="Calibri (MS) Bold"/>
                <a:cs typeface="Arial" panose="020B0604020202020204" pitchFamily="34" charset="0"/>
                <a:sym typeface="Calibri (MS) Bold"/>
                <a:rtl/>
              </a:rPr>
              <a:t>איור 2: 21 נקודות מפתח של היד </a:t>
            </a:r>
          </a:p>
        </p:txBody>
      </p:sp>
      <p:sp>
        <p:nvSpPr>
          <p:cNvPr id="18" name="TextBox 9">
            <a:extLst>
              <a:ext uri="{FF2B5EF4-FFF2-40B4-BE49-F238E27FC236}">
                <a16:creationId xmlns:a16="http://schemas.microsoft.com/office/drawing/2014/main" id="{463BF969-C44D-0309-8CE6-B61F670FF7A2}"/>
              </a:ext>
            </a:extLst>
          </p:cNvPr>
          <p:cNvSpPr txBox="1"/>
          <p:nvPr/>
        </p:nvSpPr>
        <p:spPr>
          <a:xfrm>
            <a:off x="5665172" y="9772181"/>
            <a:ext cx="3765178" cy="436017"/>
          </a:xfrm>
          <a:prstGeom prst="rect">
            <a:avLst/>
          </a:prstGeom>
          <a:solidFill>
            <a:srgbClr val="F4EFE8"/>
          </a:solidFill>
        </p:spPr>
        <p:txBody>
          <a:bodyPr wrap="square" lIns="0" tIns="0" rIns="0" bIns="0" rtlCol="0" anchor="t">
            <a:spAutoFit/>
          </a:bodyPr>
          <a:lstStyle/>
          <a:p>
            <a:pPr algn="ctr" rtl="1">
              <a:lnSpc>
                <a:spcPts val="3864"/>
              </a:lnSpc>
            </a:pPr>
            <a:r>
              <a:rPr lang="he-IL" b="1" dirty="0">
                <a:latin typeface="Arial" panose="020B0604020202020204" pitchFamily="34" charset="0"/>
                <a:ea typeface="Calibri (MS) Bold"/>
                <a:cs typeface="Arial" panose="020B0604020202020204" pitchFamily="34" charset="0"/>
                <a:sym typeface="Calibri (MS) Bold"/>
                <a:rtl/>
              </a:rPr>
              <a:t>איור 3: ייצוג כל אות או מספר </a:t>
            </a:r>
            <a:r>
              <a:rPr lang="he-IL" b="1" dirty="0" err="1">
                <a:latin typeface="Arial" panose="020B0604020202020204" pitchFamily="34" charset="0"/>
                <a:ea typeface="Calibri (MS) Bold"/>
                <a:cs typeface="Arial" panose="020B0604020202020204" pitchFamily="34" charset="0"/>
                <a:sym typeface="Calibri (MS) Bold"/>
                <a:rtl/>
              </a:rPr>
              <a:t>כתוווית</a:t>
            </a:r>
            <a:endParaRPr lang="he-IL" b="1" dirty="0">
              <a:latin typeface="Arial" panose="020B0604020202020204" pitchFamily="34" charset="0"/>
              <a:ea typeface="Calibri (MS) Bold"/>
              <a:cs typeface="Arial" panose="020B0604020202020204" pitchFamily="34" charset="0"/>
              <a:sym typeface="Calibri (MS) Bold"/>
              <a:rt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61512" y="1637469"/>
            <a:ext cx="16032627" cy="4807598"/>
          </a:xfrm>
          <a:prstGeom prst="rect">
            <a:avLst/>
          </a:prstGeom>
        </p:spPr>
        <p:txBody>
          <a:bodyPr wrap="square" lIns="0" tIns="0" rIns="0" bIns="0" rtlCol="0" anchor="t">
            <a:spAutoFit/>
          </a:bodyPr>
          <a:lstStyle/>
          <a:p>
            <a:pPr algn="r" rtl="1">
              <a:lnSpc>
                <a:spcPts val="4200"/>
              </a:lnSpc>
            </a:pPr>
            <a:r>
              <a:rPr lang="he-IL" sz="2800" dirty="0">
                <a:latin typeface="Arial" panose="020B0604020202020204" pitchFamily="34" charset="0"/>
                <a:ea typeface="Calibri (MS)"/>
                <a:cs typeface="Arial" panose="020B0604020202020204" pitchFamily="34" charset="0"/>
                <a:sym typeface="Calibri (MS)"/>
                <a:rtl/>
              </a:rPr>
              <a:t>תחום למידת המכונה הוא תחום רחב הכולל מודלים רבים ושיטות שונות לפתרון בעיות מגוונות. לאחר בחינת האפשרויות, בחרנו להשתמש במודל מסוג </a:t>
            </a:r>
            <a:r>
              <a:rPr lang="en-US" sz="2800" dirty="0">
                <a:latin typeface="Arial" panose="020B0604020202020204" pitchFamily="34" charset="0"/>
                <a:ea typeface="Calibri (MS)"/>
                <a:cs typeface="Arial" panose="020B0604020202020204" pitchFamily="34" charset="0"/>
                <a:sym typeface="Calibri (MS)"/>
                <a:rtl/>
              </a:rPr>
              <a:t>CNN </a:t>
            </a:r>
            <a:r>
              <a:rPr lang="he-IL" sz="2800" dirty="0">
                <a:latin typeface="Arial" panose="020B0604020202020204" pitchFamily="34" charset="0"/>
                <a:ea typeface="Calibri (MS)"/>
                <a:cs typeface="Arial" panose="020B0604020202020204" pitchFamily="34" charset="0"/>
                <a:sym typeface="Calibri (MS)"/>
                <a:rtl/>
              </a:rPr>
              <a:t>, הנפוץ במיוחד בזיהוי תבניות בתמונות דו-ממדיות.</a:t>
            </a:r>
          </a:p>
          <a:p>
            <a:pPr algn="r" rtl="1">
              <a:lnSpc>
                <a:spcPts val="4200"/>
              </a:lnSpc>
            </a:pPr>
            <a:r>
              <a:rPr lang="he-IL" sz="2800" dirty="0">
                <a:latin typeface="Arial" panose="020B0604020202020204" pitchFamily="34" charset="0"/>
                <a:ea typeface="Calibri (MS)"/>
                <a:cs typeface="Arial" panose="020B0604020202020204" pitchFamily="34" charset="0"/>
                <a:sym typeface="Calibri (MS)"/>
                <a:rtl/>
              </a:rPr>
              <a:t>במקרה שלנו, </a:t>
            </a:r>
            <a:r>
              <a:rPr lang="en-US" sz="2800" dirty="0">
                <a:latin typeface="Arial" panose="020B0604020202020204" pitchFamily="34" charset="0"/>
                <a:ea typeface="Calibri (MS)"/>
                <a:cs typeface="Arial" panose="020B0604020202020204" pitchFamily="34" charset="0"/>
                <a:sym typeface="Calibri (MS)"/>
              </a:rPr>
              <a:t>CNN</a:t>
            </a:r>
            <a:r>
              <a:rPr lang="he-IL" sz="2800" dirty="0">
                <a:latin typeface="Arial" panose="020B0604020202020204" pitchFamily="34" charset="0"/>
                <a:ea typeface="Calibri (MS)"/>
                <a:cs typeface="Arial" panose="020B0604020202020204" pitchFamily="34" charset="0"/>
                <a:sym typeface="Calibri (MS)"/>
                <a:rtl/>
              </a:rPr>
              <a:t> משמש לזיהוי תנועות שפת הסימנים באמצעות קואורדינטות של מפרקי היד. </a:t>
            </a:r>
          </a:p>
          <a:p>
            <a:pPr algn="r" rtl="1">
              <a:lnSpc>
                <a:spcPts val="4200"/>
              </a:lnSpc>
            </a:pPr>
            <a:r>
              <a:rPr lang="he-IL" sz="2800" dirty="0">
                <a:latin typeface="Arial" panose="020B0604020202020204" pitchFamily="34" charset="0"/>
                <a:ea typeface="Calibri (MS)"/>
                <a:cs typeface="Arial" panose="020B0604020202020204" pitchFamily="34" charset="0"/>
                <a:sym typeface="Calibri (MS)"/>
                <a:rtl/>
              </a:rPr>
              <a:t>תחילה המרנו את הקורדינטות </a:t>
            </a:r>
            <a:r>
              <a:rPr lang="he-IL" sz="2800" dirty="0" err="1">
                <a:latin typeface="Arial" panose="020B0604020202020204" pitchFamily="34" charset="0"/>
                <a:ea typeface="Calibri (MS)"/>
                <a:cs typeface="Arial" panose="020B0604020202020204" pitchFamily="34" charset="0"/>
                <a:sym typeface="Calibri (MS)"/>
                <a:rtl/>
              </a:rPr>
              <a:t>לוקטור</a:t>
            </a:r>
            <a:r>
              <a:rPr lang="he-IL" sz="2800" dirty="0">
                <a:latin typeface="Arial" panose="020B0604020202020204" pitchFamily="34" charset="0"/>
                <a:ea typeface="Calibri (MS)"/>
                <a:cs typeface="Arial" panose="020B0604020202020204" pitchFamily="34" charset="0"/>
                <a:sym typeface="Calibri (MS)"/>
                <a:rtl/>
              </a:rPr>
              <a:t> מיקומים (</a:t>
            </a:r>
            <a:r>
              <a:rPr lang="en-US" sz="2800" dirty="0">
                <a:latin typeface="Arial" panose="020B0604020202020204" pitchFamily="34" charset="0"/>
                <a:ea typeface="Calibri (MS)"/>
                <a:cs typeface="Arial" panose="020B0604020202020204" pitchFamily="34" charset="0"/>
                <a:sym typeface="Calibri (MS)"/>
              </a:rPr>
              <a:t>X, Y, Z</a:t>
            </a:r>
            <a:r>
              <a:rPr lang="he-IL" sz="2800" dirty="0">
                <a:latin typeface="Arial" panose="020B0604020202020204" pitchFamily="34" charset="0"/>
                <a:ea typeface="Calibri (MS)"/>
                <a:cs typeface="Arial" panose="020B0604020202020204" pitchFamily="34" charset="0"/>
                <a:sym typeface="Calibri (MS)"/>
                <a:rtl/>
              </a:rPr>
              <a:t> לכל מפרק)</a:t>
            </a:r>
          </a:p>
          <a:p>
            <a:pPr algn="just" rtl="1">
              <a:lnSpc>
                <a:spcPts val="4200"/>
              </a:lnSpc>
            </a:pPr>
            <a:r>
              <a:rPr lang="he-IL" sz="2800" b="1" dirty="0">
                <a:latin typeface="Arial" panose="020B0604020202020204" pitchFamily="34" charset="0"/>
                <a:ea typeface="Calibri (MS) Bold"/>
                <a:cs typeface="Arial" panose="020B0604020202020204" pitchFamily="34" charset="0"/>
                <a:sym typeface="Calibri (MS) Bold"/>
                <a:rtl/>
              </a:rPr>
              <a:t>מבנה המודל:</a:t>
            </a:r>
          </a:p>
          <a:p>
            <a:pPr marL="604526" lvl="1" indent="-302263" algn="just" rtl="1">
              <a:lnSpc>
                <a:spcPts val="4200"/>
              </a:lnSpc>
              <a:buFont typeface="Arial"/>
              <a:buChar char="•"/>
            </a:pPr>
            <a:r>
              <a:rPr lang="he-IL" sz="2800" dirty="0">
                <a:latin typeface="Arial" panose="020B0604020202020204" pitchFamily="34" charset="0"/>
                <a:ea typeface="Calibri (MS)"/>
                <a:cs typeface="Arial" panose="020B0604020202020204" pitchFamily="34" charset="0"/>
                <a:sym typeface="Calibri (MS)"/>
                <a:rtl/>
              </a:rPr>
              <a:t>שכבות </a:t>
            </a:r>
            <a:r>
              <a:rPr lang="he-IL" sz="2800" b="1" dirty="0" err="1">
                <a:latin typeface="Arial" panose="020B0604020202020204" pitchFamily="34" charset="0"/>
                <a:ea typeface="Calibri (MS) Bold"/>
                <a:cs typeface="Arial" panose="020B0604020202020204" pitchFamily="34" charset="0"/>
                <a:sym typeface="Calibri (MS) Bold"/>
                <a:rtl/>
              </a:rPr>
              <a:t>קונבולוציה</a:t>
            </a:r>
            <a:r>
              <a:rPr lang="he-IL" sz="2800" dirty="0">
                <a:latin typeface="Arial" panose="020B0604020202020204" pitchFamily="34" charset="0"/>
                <a:ea typeface="Calibri (MS)"/>
                <a:cs typeface="Arial" panose="020B0604020202020204" pitchFamily="34" charset="0"/>
                <a:sym typeface="Calibri (MS)"/>
                <a:rtl/>
              </a:rPr>
              <a:t>- מזהות תבניות תנועה ומבנים גיאומטריים של היד.</a:t>
            </a:r>
          </a:p>
          <a:p>
            <a:pPr marL="604526" lvl="1" indent="-302263" algn="just" rtl="1">
              <a:lnSpc>
                <a:spcPts val="4200"/>
              </a:lnSpc>
              <a:buFont typeface="Arial"/>
              <a:buChar char="•"/>
            </a:pPr>
            <a:r>
              <a:rPr lang="he-IL" sz="2800" dirty="0">
                <a:latin typeface="Arial" panose="020B0604020202020204" pitchFamily="34" charset="0"/>
                <a:ea typeface="Calibri (MS)"/>
                <a:cs typeface="Arial" panose="020B0604020202020204" pitchFamily="34" charset="0"/>
                <a:sym typeface="Calibri (MS)"/>
                <a:rtl/>
              </a:rPr>
              <a:t>שכבות </a:t>
            </a:r>
            <a:r>
              <a:rPr lang="en-US" sz="2800" b="1" dirty="0">
                <a:latin typeface="Arial" panose="020B0604020202020204" pitchFamily="34" charset="0"/>
                <a:ea typeface="Calibri (MS) Bold"/>
                <a:cs typeface="Arial" panose="020B0604020202020204" pitchFamily="34" charset="0"/>
                <a:sym typeface="Calibri (MS) Bold"/>
              </a:rPr>
              <a:t>Pooling</a:t>
            </a:r>
            <a:r>
              <a:rPr lang="ar-EG" sz="2800" b="1" dirty="0">
                <a:latin typeface="Arial" panose="020B0604020202020204" pitchFamily="34" charset="0"/>
                <a:ea typeface="Calibri (MS) Bold"/>
                <a:cs typeface="Arial" panose="020B0604020202020204" pitchFamily="34" charset="0"/>
                <a:sym typeface="Calibri (MS) Bold"/>
                <a:rtl/>
              </a:rPr>
              <a:t> </a:t>
            </a:r>
            <a:r>
              <a:rPr lang="he-IL" sz="2800" dirty="0">
                <a:latin typeface="Arial" panose="020B0604020202020204" pitchFamily="34" charset="0"/>
                <a:ea typeface="Calibri (MS)"/>
                <a:cs typeface="Arial" panose="020B0604020202020204" pitchFamily="34" charset="0"/>
                <a:sym typeface="Calibri (MS)"/>
                <a:rtl/>
              </a:rPr>
              <a:t>-מצמצם מידע </a:t>
            </a:r>
          </a:p>
          <a:p>
            <a:pPr marL="604526" lvl="1" indent="-302263" algn="just" rtl="1">
              <a:lnSpc>
                <a:spcPts val="4200"/>
              </a:lnSpc>
              <a:buFont typeface="Arial"/>
              <a:buChar char="•"/>
            </a:pPr>
            <a:r>
              <a:rPr lang="he-IL" sz="2800" dirty="0">
                <a:latin typeface="Arial" panose="020B0604020202020204" pitchFamily="34" charset="0"/>
                <a:ea typeface="Calibri (MS)"/>
                <a:cs typeface="Arial" panose="020B0604020202020204" pitchFamily="34" charset="0"/>
                <a:sym typeface="Calibri (MS)"/>
                <a:rtl/>
              </a:rPr>
              <a:t>שכבות </a:t>
            </a:r>
            <a:r>
              <a:rPr lang="en-US" sz="2800" b="1" dirty="0">
                <a:latin typeface="Arial" panose="020B0604020202020204" pitchFamily="34" charset="0"/>
                <a:ea typeface="Calibri (MS) Bold"/>
                <a:cs typeface="Arial" panose="020B0604020202020204" pitchFamily="34" charset="0"/>
                <a:sym typeface="Calibri (MS) Bold"/>
              </a:rPr>
              <a:t>Fully Connected</a:t>
            </a:r>
            <a:r>
              <a:rPr lang="he-IL" sz="2800" dirty="0">
                <a:latin typeface="Arial" panose="020B0604020202020204" pitchFamily="34" charset="0"/>
                <a:ea typeface="Calibri (MS)"/>
                <a:cs typeface="Arial" panose="020B0604020202020204" pitchFamily="34" charset="0"/>
                <a:sym typeface="Calibri (MS)"/>
                <a:rtl/>
              </a:rPr>
              <a:t> שמבצעות את הסיווג הסופי. </a:t>
            </a:r>
          </a:p>
          <a:p>
            <a:pPr marL="604526" lvl="1" indent="-302263" algn="just" rtl="1">
              <a:lnSpc>
                <a:spcPts val="4200"/>
              </a:lnSpc>
              <a:buFont typeface="Arial"/>
              <a:buChar char="•"/>
            </a:pPr>
            <a:r>
              <a:rPr lang="en-US" sz="2800" b="1" dirty="0" err="1">
                <a:latin typeface="Arial" panose="020B0604020202020204" pitchFamily="34" charset="0"/>
                <a:ea typeface="Calibri (MS) Bold"/>
                <a:cs typeface="Arial" panose="020B0604020202020204" pitchFamily="34" charset="0"/>
                <a:sym typeface="Calibri (MS) Bold"/>
              </a:rPr>
              <a:t>Softmax</a:t>
            </a:r>
            <a:r>
              <a:rPr lang="he-IL" sz="2800" dirty="0">
                <a:latin typeface="Arial" panose="020B0604020202020204" pitchFamily="34" charset="0"/>
                <a:ea typeface="Calibri (MS)"/>
                <a:cs typeface="Arial" panose="020B0604020202020204" pitchFamily="34" charset="0"/>
                <a:sym typeface="Calibri (MS)"/>
                <a:rtl/>
              </a:rPr>
              <a:t>: מסווג את התנועה לתווית (סימן מסוים בשפת הסימנים)</a:t>
            </a:r>
          </a:p>
        </p:txBody>
      </p:sp>
      <p:sp>
        <p:nvSpPr>
          <p:cNvPr id="4" name="Freeform 4"/>
          <p:cNvSpPr/>
          <p:nvPr/>
        </p:nvSpPr>
        <p:spPr>
          <a:xfrm>
            <a:off x="10708400" y="6591301"/>
            <a:ext cx="5217400" cy="3011004"/>
          </a:xfrm>
          <a:custGeom>
            <a:avLst/>
            <a:gdLst/>
            <a:ahLst/>
            <a:cxnLst/>
            <a:rect l="l" t="t" r="r" b="b"/>
            <a:pathLst>
              <a:path w="4761972" h="2690514">
                <a:moveTo>
                  <a:pt x="0" y="0"/>
                </a:moveTo>
                <a:lnTo>
                  <a:pt x="4761972" y="0"/>
                </a:lnTo>
                <a:lnTo>
                  <a:pt x="4761972" y="2690515"/>
                </a:lnTo>
                <a:lnTo>
                  <a:pt x="0" y="2690515"/>
                </a:lnTo>
                <a:lnTo>
                  <a:pt x="0" y="0"/>
                </a:lnTo>
                <a:close/>
              </a:path>
            </a:pathLst>
          </a:custGeom>
          <a:blipFill>
            <a:blip r:embed="rId2"/>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5" name="Freeform 5"/>
          <p:cNvSpPr/>
          <p:nvPr/>
        </p:nvSpPr>
        <p:spPr>
          <a:xfrm>
            <a:off x="1361512" y="3878358"/>
            <a:ext cx="4145772" cy="5071280"/>
          </a:xfrm>
          <a:custGeom>
            <a:avLst/>
            <a:gdLst/>
            <a:ahLst/>
            <a:cxnLst/>
            <a:rect l="l" t="t" r="r" b="b"/>
            <a:pathLst>
              <a:path w="4145772" h="5071280">
                <a:moveTo>
                  <a:pt x="0" y="0"/>
                </a:moveTo>
                <a:lnTo>
                  <a:pt x="4145772" y="0"/>
                </a:lnTo>
                <a:lnTo>
                  <a:pt x="4145772" y="5071280"/>
                </a:lnTo>
                <a:lnTo>
                  <a:pt x="0" y="5071280"/>
                </a:lnTo>
                <a:lnTo>
                  <a:pt x="0" y="0"/>
                </a:lnTo>
                <a:close/>
              </a:path>
            </a:pathLst>
          </a:custGeom>
          <a:blipFill>
            <a:blip r:embed="rId3"/>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6" name="TextBox 6"/>
          <p:cNvSpPr txBox="1"/>
          <p:nvPr/>
        </p:nvSpPr>
        <p:spPr>
          <a:xfrm>
            <a:off x="9601200" y="684695"/>
            <a:ext cx="8686800" cy="684803"/>
          </a:xfrm>
          <a:prstGeom prst="rect">
            <a:avLst/>
          </a:prstGeom>
          <a:solidFill>
            <a:srgbClr val="F4EFE8"/>
          </a:solidFill>
        </p:spPr>
        <p:txBody>
          <a:bodyPr wrap="square" lIns="0" tIns="0" rIns="0" bIns="0" rtlCol="0" anchor="t">
            <a:spAutoFit/>
          </a:bodyPr>
          <a:lstStyle/>
          <a:p>
            <a:pPr algn="ctr" rtl="1"/>
            <a:r>
              <a:rPr lang="he-IL" sz="4450" b="1" dirty="0">
                <a:latin typeface="Arial" panose="020B0604020202020204" pitchFamily="34" charset="0"/>
                <a:ea typeface="Calibri (MS) Bold"/>
                <a:cs typeface="Arial" panose="020B0604020202020204" pitchFamily="34" charset="0"/>
                <a:sym typeface="Calibri (MS) Bold"/>
              </a:rPr>
              <a:t> שלב </a:t>
            </a:r>
            <a:r>
              <a:rPr lang="en-US" sz="4450" b="1" dirty="0">
                <a:latin typeface="Arial" panose="020B0604020202020204" pitchFamily="34" charset="0"/>
                <a:ea typeface="Calibri (MS) Bold"/>
                <a:cs typeface="Arial" panose="020B0604020202020204" pitchFamily="34" charset="0"/>
                <a:sym typeface="Calibri (MS) Bold"/>
              </a:rPr>
              <a:t>3</a:t>
            </a:r>
            <a:r>
              <a:rPr lang="he-IL" sz="4450" b="1" dirty="0">
                <a:latin typeface="Arial" panose="020B0604020202020204" pitchFamily="34" charset="0"/>
                <a:ea typeface="Calibri (MS) Bold"/>
                <a:cs typeface="Arial" panose="020B0604020202020204" pitchFamily="34" charset="0"/>
                <a:sym typeface="Calibri (MS) Bold"/>
              </a:rPr>
              <a:t>: בחירת מודל ללמידת מכונה </a:t>
            </a:r>
          </a:p>
        </p:txBody>
      </p:sp>
      <p:sp>
        <p:nvSpPr>
          <p:cNvPr id="7" name="TextBox 7"/>
          <p:cNvSpPr txBox="1"/>
          <p:nvPr/>
        </p:nvSpPr>
        <p:spPr>
          <a:xfrm>
            <a:off x="10708400" y="9643957"/>
            <a:ext cx="4435855" cy="276999"/>
          </a:xfrm>
          <a:prstGeom prst="rect">
            <a:avLst/>
          </a:prstGeom>
          <a:solidFill>
            <a:srgbClr val="F4EFE8"/>
          </a:solidFill>
        </p:spPr>
        <p:txBody>
          <a:bodyPr wrap="square" lIns="0" tIns="0" rIns="0" bIns="0" rtlCol="0" anchor="t">
            <a:spAutoFit/>
          </a:bodyPr>
          <a:lstStyle/>
          <a:p>
            <a:pPr algn="r" rtl="1"/>
            <a:r>
              <a:rPr lang="he-IL" b="1" dirty="0">
                <a:latin typeface="Arial" panose="020B0604020202020204" pitchFamily="34" charset="0"/>
                <a:ea typeface="Calibri (MS) Bold"/>
                <a:cs typeface="Arial" panose="020B0604020202020204" pitchFamily="34" charset="0"/>
                <a:sym typeface="Calibri (MS) Bold"/>
                <a:rtl/>
              </a:rPr>
              <a:t>איור 5: יישום שכבות</a:t>
            </a:r>
            <a:r>
              <a:rPr lang="ar-EG" b="1" dirty="0">
                <a:latin typeface="Arial" panose="020B0604020202020204" pitchFamily="34" charset="0"/>
                <a:ea typeface="Calibri (MS) Bold"/>
                <a:cs typeface="Arial" panose="020B0604020202020204" pitchFamily="34" charset="0"/>
                <a:sym typeface="Calibri (MS) Bold"/>
                <a:rtl/>
              </a:rPr>
              <a:t> </a:t>
            </a:r>
            <a:r>
              <a:rPr lang="en-US" b="1" dirty="0">
                <a:latin typeface="Arial" panose="020B0604020202020204" pitchFamily="34" charset="0"/>
                <a:ea typeface="Calibri (MS) Bold"/>
                <a:cs typeface="Arial" panose="020B0604020202020204" pitchFamily="34" charset="0"/>
                <a:sym typeface="Calibri (MS) Bold"/>
              </a:rPr>
              <a:t>Fully Connected</a:t>
            </a:r>
          </a:p>
        </p:txBody>
      </p:sp>
      <p:sp>
        <p:nvSpPr>
          <p:cNvPr id="9" name="TextBox 7">
            <a:extLst>
              <a:ext uri="{FF2B5EF4-FFF2-40B4-BE49-F238E27FC236}">
                <a16:creationId xmlns:a16="http://schemas.microsoft.com/office/drawing/2014/main" id="{A2BA4E82-14F8-3619-E769-080A6EE21E06}"/>
              </a:ext>
            </a:extLst>
          </p:cNvPr>
          <p:cNvSpPr txBox="1"/>
          <p:nvPr/>
        </p:nvSpPr>
        <p:spPr>
          <a:xfrm>
            <a:off x="1361512" y="9089959"/>
            <a:ext cx="4145772" cy="553998"/>
          </a:xfrm>
          <a:prstGeom prst="rect">
            <a:avLst/>
          </a:prstGeom>
          <a:solidFill>
            <a:srgbClr val="F4EFE8"/>
          </a:solidFill>
        </p:spPr>
        <p:txBody>
          <a:bodyPr wrap="square" lIns="0" tIns="0" rIns="0" bIns="0" rtlCol="0" anchor="t">
            <a:spAutoFit/>
          </a:bodyPr>
          <a:lstStyle/>
          <a:p>
            <a:pPr algn="ctr" rtl="1"/>
            <a:r>
              <a:rPr lang="he-IL" b="1" dirty="0">
                <a:latin typeface="Arial" panose="020B0604020202020204" pitchFamily="34" charset="0"/>
                <a:ea typeface="Calibri (MS) Bold"/>
                <a:cs typeface="Arial" panose="020B0604020202020204" pitchFamily="34" charset="0"/>
                <a:sym typeface="Calibri (MS) Bold"/>
                <a:rtl/>
              </a:rPr>
              <a:t>איור 4: סיכום המודל כולל שכבות המודל, צורת הפלט, ומספר פרמטרים הניתנים לאימון</a:t>
            </a:r>
            <a:endParaRPr lang="en-US" b="1" dirty="0">
              <a:latin typeface="Arial" panose="020B0604020202020204" pitchFamily="34" charset="0"/>
              <a:ea typeface="Calibri (MS) Bold"/>
              <a:cs typeface="Arial" panose="020B0604020202020204" pitchFamily="34" charset="0"/>
              <a:sym typeface="Calibri (M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772C8-1985-43AD-EB52-0B868C6C7503}"/>
            </a:ext>
          </a:extLst>
        </p:cNvPr>
        <p:cNvGrpSpPr/>
        <p:nvPr/>
      </p:nvGrpSpPr>
      <p:grpSpPr>
        <a:xfrm>
          <a:off x="0" y="0"/>
          <a:ext cx="0" cy="0"/>
          <a:chOff x="0" y="0"/>
          <a:chExt cx="0" cy="0"/>
        </a:xfrm>
      </p:grpSpPr>
      <p:sp>
        <p:nvSpPr>
          <p:cNvPr id="62" name="תיבת טקסט 61">
            <a:extLst>
              <a:ext uri="{FF2B5EF4-FFF2-40B4-BE49-F238E27FC236}">
                <a16:creationId xmlns:a16="http://schemas.microsoft.com/office/drawing/2014/main" id="{F48E53EF-5710-5A65-B21A-FCD504EDC5C9}"/>
              </a:ext>
            </a:extLst>
          </p:cNvPr>
          <p:cNvSpPr txBox="1"/>
          <p:nvPr/>
        </p:nvSpPr>
        <p:spPr>
          <a:xfrm>
            <a:off x="2129945" y="1339840"/>
            <a:ext cx="4739902" cy="892552"/>
          </a:xfrm>
          <a:prstGeom prst="rect">
            <a:avLst/>
          </a:prstGeom>
          <a:solidFill>
            <a:schemeClr val="bg2"/>
          </a:solidFill>
        </p:spPr>
        <p:txBody>
          <a:bodyPr wrap="square" rtlCol="0">
            <a:spAutoFit/>
          </a:bodyPr>
          <a:lstStyle/>
          <a:p>
            <a:pPr algn="ctr"/>
            <a:r>
              <a:rPr lang="en-US" sz="2600" b="1" dirty="0">
                <a:latin typeface="Arial" panose="020B0604020202020204" pitchFamily="34" charset="0"/>
                <a:cs typeface="Arial" panose="020B0604020202020204" pitchFamily="34" charset="0"/>
              </a:rPr>
              <a:t>Pretrained CNN </a:t>
            </a:r>
          </a:p>
          <a:p>
            <a:pPr algn="ctr"/>
            <a:r>
              <a:rPr lang="en-US" sz="2600" b="1" dirty="0">
                <a:latin typeface="Arial" panose="020B0604020202020204" pitchFamily="34" charset="0"/>
                <a:cs typeface="Arial" panose="020B0604020202020204" pitchFamily="34" charset="0"/>
              </a:rPr>
              <a:t>Hand landmark detection</a:t>
            </a:r>
          </a:p>
        </p:txBody>
      </p:sp>
      <p:sp>
        <p:nvSpPr>
          <p:cNvPr id="63" name="תיבת טקסט 62">
            <a:extLst>
              <a:ext uri="{FF2B5EF4-FFF2-40B4-BE49-F238E27FC236}">
                <a16:creationId xmlns:a16="http://schemas.microsoft.com/office/drawing/2014/main" id="{A252D0C2-2650-E07A-EB9A-FCDF748A0C53}"/>
              </a:ext>
            </a:extLst>
          </p:cNvPr>
          <p:cNvSpPr txBox="1"/>
          <p:nvPr/>
        </p:nvSpPr>
        <p:spPr>
          <a:xfrm>
            <a:off x="11127593" y="1290694"/>
            <a:ext cx="4332136" cy="892552"/>
          </a:xfrm>
          <a:prstGeom prst="rect">
            <a:avLst/>
          </a:prstGeom>
          <a:solidFill>
            <a:schemeClr val="bg2"/>
          </a:solidFill>
        </p:spPr>
        <p:txBody>
          <a:bodyPr wrap="square" rtlCol="0">
            <a:spAutoFit/>
          </a:bodyPr>
          <a:lstStyle/>
          <a:p>
            <a:pPr algn="ctr"/>
            <a:r>
              <a:rPr lang="en-US" sz="2600" b="1" dirty="0">
                <a:latin typeface="Arial" panose="020B0604020202020204" pitchFamily="34" charset="0"/>
                <a:cs typeface="Arial" panose="020B0604020202020204" pitchFamily="34" charset="0"/>
              </a:rPr>
              <a:t>Custom Gesture Classification Network</a:t>
            </a:r>
            <a:endParaRPr lang="en-IL" sz="2600" b="1" dirty="0">
              <a:latin typeface="Arial" panose="020B0604020202020204" pitchFamily="34" charset="0"/>
              <a:cs typeface="Arial" panose="020B0604020202020204" pitchFamily="34" charset="0"/>
            </a:endParaRPr>
          </a:p>
        </p:txBody>
      </p:sp>
      <p:sp>
        <p:nvSpPr>
          <p:cNvPr id="48" name="תיבת טקסט 47">
            <a:extLst>
              <a:ext uri="{FF2B5EF4-FFF2-40B4-BE49-F238E27FC236}">
                <a16:creationId xmlns:a16="http://schemas.microsoft.com/office/drawing/2014/main" id="{AFF7C199-4F4D-87BB-F739-71FAD648B058}"/>
              </a:ext>
            </a:extLst>
          </p:cNvPr>
          <p:cNvSpPr txBox="1"/>
          <p:nvPr/>
        </p:nvSpPr>
        <p:spPr>
          <a:xfrm>
            <a:off x="3201127" y="-5308"/>
            <a:ext cx="11104556" cy="1107996"/>
          </a:xfrm>
          <a:prstGeom prst="rect">
            <a:avLst/>
          </a:prstGeom>
          <a:solidFill>
            <a:srgbClr val="DCCAB6"/>
          </a:solidFill>
        </p:spPr>
        <p:txBody>
          <a:bodyPr wrap="square" rtlCol="0">
            <a:spAutoFit/>
          </a:bodyPr>
          <a:lstStyle/>
          <a:p>
            <a:pPr algn="ctr"/>
            <a:r>
              <a:rPr lang="en-US" sz="6600" b="1" dirty="0">
                <a:latin typeface="Arial" panose="020B0604020202020204" pitchFamily="34" charset="0"/>
                <a:cs typeface="Arial" panose="020B0604020202020204" pitchFamily="34" charset="0"/>
              </a:rPr>
              <a:t>Sign Recognition Pipeline</a:t>
            </a:r>
            <a:endParaRPr lang="en-US" sz="4000" dirty="0">
              <a:latin typeface="Arial" panose="020B0604020202020204" pitchFamily="34" charset="0"/>
              <a:cs typeface="Arial" panose="020B0604020202020204" pitchFamily="34" charset="0"/>
            </a:endParaRPr>
          </a:p>
        </p:txBody>
      </p:sp>
      <p:grpSp>
        <p:nvGrpSpPr>
          <p:cNvPr id="22" name="קבוצה 21">
            <a:extLst>
              <a:ext uri="{FF2B5EF4-FFF2-40B4-BE49-F238E27FC236}">
                <a16:creationId xmlns:a16="http://schemas.microsoft.com/office/drawing/2014/main" id="{71CBAE13-1563-526B-D951-25119F3E4137}"/>
              </a:ext>
            </a:extLst>
          </p:cNvPr>
          <p:cNvGrpSpPr/>
          <p:nvPr/>
        </p:nvGrpSpPr>
        <p:grpSpPr>
          <a:xfrm>
            <a:off x="1006038" y="6147726"/>
            <a:ext cx="2099558" cy="1915423"/>
            <a:chOff x="599525" y="1809927"/>
            <a:chExt cx="2842382" cy="2765960"/>
          </a:xfrm>
        </p:grpSpPr>
        <p:pic>
          <p:nvPicPr>
            <p:cNvPr id="5" name="תמונה 4">
              <a:extLst>
                <a:ext uri="{FF2B5EF4-FFF2-40B4-BE49-F238E27FC236}">
                  <a16:creationId xmlns:a16="http://schemas.microsoft.com/office/drawing/2014/main" id="{BB6F7B42-6306-E4AD-C462-C737ADE3003B}"/>
                </a:ext>
              </a:extLst>
            </p:cNvPr>
            <p:cNvPicPr>
              <a:picLocks noChangeAspect="1"/>
            </p:cNvPicPr>
            <p:nvPr/>
          </p:nvPicPr>
          <p:blipFill>
            <a:blip r:embed="rId2"/>
            <a:srcRect t="3964" r="4053"/>
            <a:stretch/>
          </p:blipFill>
          <p:spPr>
            <a:xfrm>
              <a:off x="2029297" y="1809927"/>
              <a:ext cx="1352999" cy="1346671"/>
            </a:xfrm>
            <a:prstGeom prst="rect">
              <a:avLst/>
            </a:prstGeom>
            <a:ln>
              <a:solidFill>
                <a:schemeClr val="tx1"/>
              </a:solidFill>
            </a:ln>
          </p:spPr>
        </p:pic>
        <p:pic>
          <p:nvPicPr>
            <p:cNvPr id="7" name="תמונה 6">
              <a:extLst>
                <a:ext uri="{FF2B5EF4-FFF2-40B4-BE49-F238E27FC236}">
                  <a16:creationId xmlns:a16="http://schemas.microsoft.com/office/drawing/2014/main" id="{65435E76-456D-9A00-5474-3200016B791B}"/>
                </a:ext>
              </a:extLst>
            </p:cNvPr>
            <p:cNvPicPr>
              <a:picLocks noChangeAspect="1"/>
            </p:cNvPicPr>
            <p:nvPr/>
          </p:nvPicPr>
          <p:blipFill>
            <a:blip r:embed="rId3"/>
            <a:srcRect t="3384" r="5512"/>
            <a:stretch/>
          </p:blipFill>
          <p:spPr>
            <a:xfrm>
              <a:off x="599525" y="1809927"/>
              <a:ext cx="1447263" cy="1444148"/>
            </a:xfrm>
            <a:prstGeom prst="rect">
              <a:avLst/>
            </a:prstGeom>
          </p:spPr>
        </p:pic>
        <p:pic>
          <p:nvPicPr>
            <p:cNvPr id="9" name="תמונה 8">
              <a:extLst>
                <a:ext uri="{FF2B5EF4-FFF2-40B4-BE49-F238E27FC236}">
                  <a16:creationId xmlns:a16="http://schemas.microsoft.com/office/drawing/2014/main" id="{2C39D471-472D-D032-D7BA-DFEC3B92D412}"/>
                </a:ext>
              </a:extLst>
            </p:cNvPr>
            <p:cNvPicPr>
              <a:picLocks noChangeAspect="1"/>
            </p:cNvPicPr>
            <p:nvPr/>
          </p:nvPicPr>
          <p:blipFill>
            <a:blip r:embed="rId4"/>
            <a:srcRect t="5457"/>
            <a:stretch/>
          </p:blipFill>
          <p:spPr>
            <a:xfrm>
              <a:off x="1994644" y="3122881"/>
              <a:ext cx="1447263" cy="1453006"/>
            </a:xfrm>
            <a:prstGeom prst="rect">
              <a:avLst/>
            </a:prstGeom>
          </p:spPr>
        </p:pic>
        <p:pic>
          <p:nvPicPr>
            <p:cNvPr id="11" name="תמונה 10">
              <a:extLst>
                <a:ext uri="{FF2B5EF4-FFF2-40B4-BE49-F238E27FC236}">
                  <a16:creationId xmlns:a16="http://schemas.microsoft.com/office/drawing/2014/main" id="{2FE8BB65-7F1C-A096-677B-BF4BED8E75B4}"/>
                </a:ext>
              </a:extLst>
            </p:cNvPr>
            <p:cNvPicPr>
              <a:picLocks noChangeAspect="1"/>
            </p:cNvPicPr>
            <p:nvPr/>
          </p:nvPicPr>
          <p:blipFill>
            <a:blip r:embed="rId5"/>
            <a:srcRect t="3056"/>
            <a:stretch/>
          </p:blipFill>
          <p:spPr>
            <a:xfrm>
              <a:off x="614457" y="3126557"/>
              <a:ext cx="1439797" cy="1415613"/>
            </a:xfrm>
            <a:prstGeom prst="rect">
              <a:avLst/>
            </a:prstGeom>
          </p:spPr>
        </p:pic>
      </p:grpSp>
      <p:grpSp>
        <p:nvGrpSpPr>
          <p:cNvPr id="23" name="קבוצה 22">
            <a:extLst>
              <a:ext uri="{FF2B5EF4-FFF2-40B4-BE49-F238E27FC236}">
                <a16:creationId xmlns:a16="http://schemas.microsoft.com/office/drawing/2014/main" id="{9C783068-7703-9F28-88D9-9FFC1005A66B}"/>
              </a:ext>
            </a:extLst>
          </p:cNvPr>
          <p:cNvGrpSpPr/>
          <p:nvPr/>
        </p:nvGrpSpPr>
        <p:grpSpPr>
          <a:xfrm>
            <a:off x="5966362" y="5600700"/>
            <a:ext cx="1986316" cy="1877452"/>
            <a:chOff x="4863141" y="1776210"/>
            <a:chExt cx="2698780" cy="2717828"/>
          </a:xfrm>
        </p:grpSpPr>
        <p:pic>
          <p:nvPicPr>
            <p:cNvPr id="15" name="תמונה 14">
              <a:extLst>
                <a:ext uri="{FF2B5EF4-FFF2-40B4-BE49-F238E27FC236}">
                  <a16:creationId xmlns:a16="http://schemas.microsoft.com/office/drawing/2014/main" id="{AAAB2703-39C5-6838-62EA-5414570B7561}"/>
                </a:ext>
              </a:extLst>
            </p:cNvPr>
            <p:cNvPicPr>
              <a:picLocks noChangeAspect="1"/>
            </p:cNvPicPr>
            <p:nvPr/>
          </p:nvPicPr>
          <p:blipFill>
            <a:blip r:embed="rId6"/>
            <a:stretch>
              <a:fillRect/>
            </a:stretch>
          </p:blipFill>
          <p:spPr>
            <a:xfrm>
              <a:off x="4863141" y="3122881"/>
              <a:ext cx="1354736" cy="1371157"/>
            </a:xfrm>
            <a:prstGeom prst="rect">
              <a:avLst/>
            </a:prstGeom>
          </p:spPr>
        </p:pic>
        <p:pic>
          <p:nvPicPr>
            <p:cNvPr id="17" name="תמונה 16">
              <a:extLst>
                <a:ext uri="{FF2B5EF4-FFF2-40B4-BE49-F238E27FC236}">
                  <a16:creationId xmlns:a16="http://schemas.microsoft.com/office/drawing/2014/main" id="{AD5BD719-E94E-80B8-CD08-04C24B853867}"/>
                </a:ext>
              </a:extLst>
            </p:cNvPr>
            <p:cNvPicPr>
              <a:picLocks noChangeAspect="1"/>
            </p:cNvPicPr>
            <p:nvPr/>
          </p:nvPicPr>
          <p:blipFill>
            <a:blip r:embed="rId7"/>
            <a:stretch>
              <a:fillRect/>
            </a:stretch>
          </p:blipFill>
          <p:spPr>
            <a:xfrm>
              <a:off x="6207186" y="1776210"/>
              <a:ext cx="1354735" cy="1346718"/>
            </a:xfrm>
            <a:prstGeom prst="rect">
              <a:avLst/>
            </a:prstGeom>
          </p:spPr>
        </p:pic>
        <p:pic>
          <p:nvPicPr>
            <p:cNvPr id="19" name="תמונה 18">
              <a:extLst>
                <a:ext uri="{FF2B5EF4-FFF2-40B4-BE49-F238E27FC236}">
                  <a16:creationId xmlns:a16="http://schemas.microsoft.com/office/drawing/2014/main" id="{72399A1D-444A-3F3D-6E91-66798623AC30}"/>
                </a:ext>
              </a:extLst>
            </p:cNvPr>
            <p:cNvPicPr>
              <a:picLocks noChangeAspect="1"/>
            </p:cNvPicPr>
            <p:nvPr/>
          </p:nvPicPr>
          <p:blipFill>
            <a:blip r:embed="rId8"/>
            <a:stretch>
              <a:fillRect/>
            </a:stretch>
          </p:blipFill>
          <p:spPr>
            <a:xfrm>
              <a:off x="6200802" y="3108466"/>
              <a:ext cx="1352582" cy="1385572"/>
            </a:xfrm>
            <a:prstGeom prst="rect">
              <a:avLst/>
            </a:prstGeom>
          </p:spPr>
        </p:pic>
        <p:pic>
          <p:nvPicPr>
            <p:cNvPr id="21" name="תמונה 20">
              <a:extLst>
                <a:ext uri="{FF2B5EF4-FFF2-40B4-BE49-F238E27FC236}">
                  <a16:creationId xmlns:a16="http://schemas.microsoft.com/office/drawing/2014/main" id="{71B7771C-57BB-B12E-F5A7-BCB813067F48}"/>
                </a:ext>
              </a:extLst>
            </p:cNvPr>
            <p:cNvPicPr>
              <a:picLocks noChangeAspect="1"/>
            </p:cNvPicPr>
            <p:nvPr/>
          </p:nvPicPr>
          <p:blipFill>
            <a:blip r:embed="rId9"/>
            <a:stretch>
              <a:fillRect/>
            </a:stretch>
          </p:blipFill>
          <p:spPr>
            <a:xfrm>
              <a:off x="4871679" y="1776210"/>
              <a:ext cx="1354735" cy="1346671"/>
            </a:xfrm>
            <a:prstGeom prst="rect">
              <a:avLst/>
            </a:prstGeom>
          </p:spPr>
        </p:pic>
      </p:grpSp>
      <p:grpSp>
        <p:nvGrpSpPr>
          <p:cNvPr id="37" name="קבוצה 36">
            <a:extLst>
              <a:ext uri="{FF2B5EF4-FFF2-40B4-BE49-F238E27FC236}">
                <a16:creationId xmlns:a16="http://schemas.microsoft.com/office/drawing/2014/main" id="{8643775A-8522-6346-0575-E0256975FD8A}"/>
              </a:ext>
            </a:extLst>
          </p:cNvPr>
          <p:cNvGrpSpPr/>
          <p:nvPr/>
        </p:nvGrpSpPr>
        <p:grpSpPr>
          <a:xfrm>
            <a:off x="3397380" y="8239525"/>
            <a:ext cx="6778488" cy="1771676"/>
            <a:chOff x="1333618" y="4054126"/>
            <a:chExt cx="5566334" cy="1399024"/>
          </a:xfrm>
        </p:grpSpPr>
        <p:pic>
          <p:nvPicPr>
            <p:cNvPr id="28" name="תמונה 27">
              <a:extLst>
                <a:ext uri="{FF2B5EF4-FFF2-40B4-BE49-F238E27FC236}">
                  <a16:creationId xmlns:a16="http://schemas.microsoft.com/office/drawing/2014/main" id="{C52FBEA8-AE30-E17D-98D0-6A5C00ADEAD8}"/>
                </a:ext>
              </a:extLst>
            </p:cNvPr>
            <p:cNvPicPr>
              <a:picLocks noChangeAspect="1"/>
            </p:cNvPicPr>
            <p:nvPr/>
          </p:nvPicPr>
          <p:blipFill>
            <a:blip r:embed="rId10"/>
            <a:stretch>
              <a:fillRect/>
            </a:stretch>
          </p:blipFill>
          <p:spPr>
            <a:xfrm>
              <a:off x="1333618" y="4423494"/>
              <a:ext cx="5566334" cy="1029656"/>
            </a:xfrm>
            <a:prstGeom prst="rect">
              <a:avLst/>
            </a:prstGeom>
          </p:spPr>
        </p:pic>
        <p:sp>
          <p:nvSpPr>
            <p:cNvPr id="29" name="תיבת טקסט 28">
              <a:extLst>
                <a:ext uri="{FF2B5EF4-FFF2-40B4-BE49-F238E27FC236}">
                  <a16:creationId xmlns:a16="http://schemas.microsoft.com/office/drawing/2014/main" id="{C22430E4-508D-C675-D176-5C03AE93B191}"/>
                </a:ext>
              </a:extLst>
            </p:cNvPr>
            <p:cNvSpPr txBox="1"/>
            <p:nvPr/>
          </p:nvSpPr>
          <p:spPr>
            <a:xfrm>
              <a:off x="2243325" y="4054126"/>
              <a:ext cx="3924089" cy="401014"/>
            </a:xfrm>
            <a:prstGeom prst="rect">
              <a:avLst/>
            </a:prstGeom>
            <a:noFill/>
          </p:spPr>
          <p:txBody>
            <a:bodyPr wrap="square" rtlCol="0">
              <a:spAutoFit/>
            </a:bodyPr>
            <a:lstStyle/>
            <a:p>
              <a:pPr algn="l"/>
              <a:r>
                <a:rPr lang="en-US" sz="2700" b="1" dirty="0"/>
                <a:t>Result of Landmarks – [x , y ,z]</a:t>
              </a:r>
              <a:endParaRPr lang="en-IL" sz="2700" b="1" dirty="0"/>
            </a:p>
          </p:txBody>
        </p:sp>
      </p:grpSp>
      <p:cxnSp>
        <p:nvCxnSpPr>
          <p:cNvPr id="30" name="מחבר חץ ישר 29">
            <a:extLst>
              <a:ext uri="{FF2B5EF4-FFF2-40B4-BE49-F238E27FC236}">
                <a16:creationId xmlns:a16="http://schemas.microsoft.com/office/drawing/2014/main" id="{3460507B-089D-2448-E2F4-B838580CA3D7}"/>
              </a:ext>
            </a:extLst>
          </p:cNvPr>
          <p:cNvCxnSpPr>
            <a:cxnSpLocks/>
          </p:cNvCxnSpPr>
          <p:nvPr/>
        </p:nvCxnSpPr>
        <p:spPr>
          <a:xfrm flipH="1" flipV="1">
            <a:off x="1972459" y="5573217"/>
            <a:ext cx="7418" cy="616682"/>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34" name="מלבן 33">
            <a:extLst>
              <a:ext uri="{FF2B5EF4-FFF2-40B4-BE49-F238E27FC236}">
                <a16:creationId xmlns:a16="http://schemas.microsoft.com/office/drawing/2014/main" id="{83B480D0-7345-E296-D7C7-8B08F8DA1287}"/>
              </a:ext>
            </a:extLst>
          </p:cNvPr>
          <p:cNvSpPr/>
          <p:nvPr/>
        </p:nvSpPr>
        <p:spPr>
          <a:xfrm>
            <a:off x="6320583" y="3558570"/>
            <a:ext cx="1268944" cy="1642253"/>
          </a:xfrm>
          <a:prstGeom prst="rect">
            <a:avLst/>
          </a:prstGeom>
          <a:noFill/>
          <a:ln w="5715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700"/>
          </a:p>
        </p:txBody>
      </p:sp>
      <p:sp>
        <p:nvSpPr>
          <p:cNvPr id="39" name="מלבן 38">
            <a:extLst>
              <a:ext uri="{FF2B5EF4-FFF2-40B4-BE49-F238E27FC236}">
                <a16:creationId xmlns:a16="http://schemas.microsoft.com/office/drawing/2014/main" id="{948A4371-C502-06A3-E4DF-FF8C43BDFEB3}"/>
              </a:ext>
            </a:extLst>
          </p:cNvPr>
          <p:cNvSpPr/>
          <p:nvPr/>
        </p:nvSpPr>
        <p:spPr>
          <a:xfrm>
            <a:off x="1287480" y="3230506"/>
            <a:ext cx="1213645" cy="2325861"/>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700"/>
          </a:p>
        </p:txBody>
      </p:sp>
      <p:cxnSp>
        <p:nvCxnSpPr>
          <p:cNvPr id="25" name="מחבר חץ ישר 24">
            <a:extLst>
              <a:ext uri="{FF2B5EF4-FFF2-40B4-BE49-F238E27FC236}">
                <a16:creationId xmlns:a16="http://schemas.microsoft.com/office/drawing/2014/main" id="{1F8EBB55-DB7D-E368-5415-3812D6950F89}"/>
              </a:ext>
            </a:extLst>
          </p:cNvPr>
          <p:cNvCxnSpPr>
            <a:cxnSpLocks/>
          </p:cNvCxnSpPr>
          <p:nvPr/>
        </p:nvCxnSpPr>
        <p:spPr>
          <a:xfrm flipH="1">
            <a:off x="6931152" y="5143500"/>
            <a:ext cx="3048" cy="479942"/>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2" name="חץ: ימינה 41">
            <a:extLst>
              <a:ext uri="{FF2B5EF4-FFF2-40B4-BE49-F238E27FC236}">
                <a16:creationId xmlns:a16="http://schemas.microsoft.com/office/drawing/2014/main" id="{3C1732AD-95F7-A575-0ABC-C39AA0D99312}"/>
              </a:ext>
            </a:extLst>
          </p:cNvPr>
          <p:cNvSpPr/>
          <p:nvPr/>
        </p:nvSpPr>
        <p:spPr>
          <a:xfrm>
            <a:off x="7903308" y="3641265"/>
            <a:ext cx="1937102" cy="98099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700"/>
          </a:p>
        </p:txBody>
      </p:sp>
      <p:sp>
        <p:nvSpPr>
          <p:cNvPr id="43" name="מלבן 42">
            <a:extLst>
              <a:ext uri="{FF2B5EF4-FFF2-40B4-BE49-F238E27FC236}">
                <a16:creationId xmlns:a16="http://schemas.microsoft.com/office/drawing/2014/main" id="{66D51416-36D8-C8A5-13B0-5BA8DC53FDA7}"/>
              </a:ext>
            </a:extLst>
          </p:cNvPr>
          <p:cNvSpPr/>
          <p:nvPr/>
        </p:nvSpPr>
        <p:spPr>
          <a:xfrm>
            <a:off x="10236153" y="3025129"/>
            <a:ext cx="1155243" cy="2606173"/>
          </a:xfrm>
          <a:prstGeom prst="rect">
            <a:avLst/>
          </a:prstGeom>
          <a:noFill/>
          <a:ln w="5715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700"/>
          </a:p>
        </p:txBody>
      </p:sp>
      <p:cxnSp>
        <p:nvCxnSpPr>
          <p:cNvPr id="45" name="מחבר חץ ישר 44">
            <a:extLst>
              <a:ext uri="{FF2B5EF4-FFF2-40B4-BE49-F238E27FC236}">
                <a16:creationId xmlns:a16="http://schemas.microsoft.com/office/drawing/2014/main" id="{17144CD7-08D3-FBC8-CAF3-C810ECEA8AAE}"/>
              </a:ext>
            </a:extLst>
          </p:cNvPr>
          <p:cNvCxnSpPr>
            <a:cxnSpLocks/>
          </p:cNvCxnSpPr>
          <p:nvPr/>
        </p:nvCxnSpPr>
        <p:spPr>
          <a:xfrm flipV="1">
            <a:off x="8053752" y="5765227"/>
            <a:ext cx="2381682" cy="1140343"/>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50" name="Rectangle 1">
            <a:extLst>
              <a:ext uri="{FF2B5EF4-FFF2-40B4-BE49-F238E27FC236}">
                <a16:creationId xmlns:a16="http://schemas.microsoft.com/office/drawing/2014/main" id="{EF48D142-D902-FBE6-720D-CFB26C000568}"/>
              </a:ext>
            </a:extLst>
          </p:cNvPr>
          <p:cNvSpPr>
            <a:spLocks noChangeArrowheads="1"/>
          </p:cNvSpPr>
          <p:nvPr/>
        </p:nvSpPr>
        <p:spPr bwMode="auto">
          <a:xfrm>
            <a:off x="14249784" y="7273394"/>
            <a:ext cx="3721644" cy="27469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1371600" eaLnBrk="0" fontAlgn="base" hangingPunct="0">
              <a:lnSpc>
                <a:spcPct val="150000"/>
              </a:lnSpc>
              <a:spcBef>
                <a:spcPct val="0"/>
              </a:spcBef>
              <a:spcAft>
                <a:spcPct val="0"/>
              </a:spcAft>
            </a:pPr>
            <a:r>
              <a:rPr lang="en-IL" altLang="en-IL" sz="1700" dirty="0">
                <a:latin typeface="Arial Unicode MS"/>
              </a:rPr>
              <a:t>{</a:t>
            </a:r>
            <a:r>
              <a:rPr lang="en-IL" altLang="en-IL" sz="1700" b="1" dirty="0">
                <a:latin typeface="Arial Unicode MS"/>
              </a:rPr>
              <a:t>'0</a:t>
            </a:r>
            <a:r>
              <a:rPr lang="en-IL" altLang="en-IL" sz="1700" dirty="0">
                <a:latin typeface="Arial Unicode MS"/>
              </a:rPr>
              <a:t>': 61, </a:t>
            </a:r>
            <a:r>
              <a:rPr lang="en-US" altLang="en-IL" sz="1700" dirty="0">
                <a:latin typeface="Arial Unicode MS"/>
              </a:rPr>
              <a:t> </a:t>
            </a:r>
            <a:r>
              <a:rPr lang="en-IL" altLang="en-IL" sz="1700" b="1" dirty="0">
                <a:latin typeface="Arial Unicode MS"/>
              </a:rPr>
              <a:t>'1</a:t>
            </a:r>
            <a:r>
              <a:rPr lang="en-IL" altLang="en-IL" sz="1700" dirty="0">
                <a:latin typeface="Arial Unicode MS"/>
              </a:rPr>
              <a:t>': 67, </a:t>
            </a:r>
            <a:r>
              <a:rPr lang="en-US" altLang="en-IL" sz="1700" dirty="0">
                <a:latin typeface="Arial Unicode MS"/>
              </a:rPr>
              <a:t> </a:t>
            </a:r>
            <a:r>
              <a:rPr lang="en-IL" altLang="en-IL" sz="1700" b="1" dirty="0">
                <a:latin typeface="Arial Unicode MS"/>
              </a:rPr>
              <a:t>'2</a:t>
            </a:r>
            <a:r>
              <a:rPr lang="en-IL" altLang="en-IL" sz="1700" dirty="0">
                <a:latin typeface="Arial Unicode MS"/>
              </a:rPr>
              <a:t>': 70,</a:t>
            </a:r>
            <a:r>
              <a:rPr lang="en-US" altLang="en-IL" sz="1700" dirty="0">
                <a:latin typeface="Arial Unicode MS"/>
              </a:rPr>
              <a:t> </a:t>
            </a:r>
            <a:r>
              <a:rPr lang="en-IL" altLang="en-IL" sz="1700" dirty="0">
                <a:latin typeface="Arial Unicode MS"/>
              </a:rPr>
              <a:t> </a:t>
            </a:r>
            <a:r>
              <a:rPr lang="en-IL" altLang="en-IL" sz="1700" b="1" dirty="0">
                <a:latin typeface="Arial Unicode MS"/>
              </a:rPr>
              <a:t>'3</a:t>
            </a:r>
            <a:r>
              <a:rPr lang="en-IL" altLang="en-IL" sz="1700" dirty="0">
                <a:latin typeface="Arial Unicode MS"/>
              </a:rPr>
              <a:t>': 70, </a:t>
            </a:r>
            <a:r>
              <a:rPr lang="en-US" altLang="en-IL" sz="1700" dirty="0">
                <a:latin typeface="Arial Unicode MS"/>
              </a:rPr>
              <a:t> </a:t>
            </a:r>
            <a:r>
              <a:rPr lang="en-IL" altLang="en-IL" sz="1700" b="1" dirty="0">
                <a:latin typeface="Arial Unicode MS"/>
              </a:rPr>
              <a:t>'4</a:t>
            </a:r>
            <a:r>
              <a:rPr lang="en-IL" altLang="en-IL" sz="1700" dirty="0">
                <a:latin typeface="Arial Unicode MS"/>
              </a:rPr>
              <a:t>': 67,</a:t>
            </a:r>
            <a:r>
              <a:rPr lang="en-US" altLang="en-IL" sz="1700" dirty="0">
                <a:latin typeface="Arial Unicode MS"/>
              </a:rPr>
              <a:t> </a:t>
            </a:r>
            <a:r>
              <a:rPr lang="en-IL" altLang="en-IL" sz="1700" dirty="0">
                <a:latin typeface="Arial Unicode MS"/>
              </a:rPr>
              <a:t> </a:t>
            </a:r>
            <a:r>
              <a:rPr lang="en-IL" altLang="en-IL" sz="1700" b="1" dirty="0">
                <a:latin typeface="Arial Unicode MS"/>
              </a:rPr>
              <a:t>'5</a:t>
            </a:r>
            <a:r>
              <a:rPr lang="en-IL" altLang="en-IL" sz="1700" dirty="0">
                <a:latin typeface="Arial Unicode MS"/>
              </a:rPr>
              <a:t>': 70, </a:t>
            </a:r>
            <a:r>
              <a:rPr lang="en-IL" altLang="en-IL" sz="1700" b="1" dirty="0">
                <a:latin typeface="Arial Unicode MS"/>
              </a:rPr>
              <a:t>'6</a:t>
            </a:r>
            <a:r>
              <a:rPr lang="en-IL" altLang="en-IL" sz="1700" dirty="0">
                <a:latin typeface="Arial Unicode MS"/>
              </a:rPr>
              <a:t>': 60, </a:t>
            </a:r>
            <a:r>
              <a:rPr lang="en-IL" altLang="en-IL" sz="1700" b="1" dirty="0">
                <a:latin typeface="Arial Unicode MS"/>
              </a:rPr>
              <a:t>'7</a:t>
            </a:r>
            <a:r>
              <a:rPr lang="en-IL" altLang="en-IL" sz="1700" dirty="0">
                <a:latin typeface="Arial Unicode MS"/>
              </a:rPr>
              <a:t>': 63, </a:t>
            </a:r>
            <a:r>
              <a:rPr lang="en-IL" altLang="en-IL" sz="1700" b="1" dirty="0">
                <a:latin typeface="Arial Unicode MS"/>
              </a:rPr>
              <a:t>'8</a:t>
            </a:r>
            <a:r>
              <a:rPr lang="en-IL" altLang="en-IL" sz="1700" dirty="0">
                <a:latin typeface="Arial Unicode MS"/>
              </a:rPr>
              <a:t>': 64, </a:t>
            </a:r>
            <a:r>
              <a:rPr lang="en-IL" altLang="en-IL" sz="1700" b="1" dirty="0">
                <a:latin typeface="Arial Unicode MS"/>
              </a:rPr>
              <a:t>'9</a:t>
            </a:r>
            <a:r>
              <a:rPr lang="en-IL" altLang="en-IL" sz="1700" dirty="0">
                <a:latin typeface="Arial Unicode MS"/>
              </a:rPr>
              <a:t>': 68, </a:t>
            </a:r>
            <a:r>
              <a:rPr lang="en-IL" altLang="en-IL" sz="1700" b="1" dirty="0">
                <a:latin typeface="Arial Unicode MS"/>
              </a:rPr>
              <a:t>'a</a:t>
            </a:r>
            <a:r>
              <a:rPr lang="en-IL" altLang="en-IL" sz="1700" dirty="0">
                <a:latin typeface="Arial Unicode MS"/>
              </a:rPr>
              <a:t>': 70, </a:t>
            </a:r>
            <a:r>
              <a:rPr lang="en-IL" altLang="en-IL" sz="1700" b="1" dirty="0">
                <a:latin typeface="Arial Unicode MS"/>
              </a:rPr>
              <a:t>'b</a:t>
            </a:r>
            <a:r>
              <a:rPr lang="en-IL" altLang="en-IL" sz="1700" dirty="0">
                <a:latin typeface="Arial Unicode MS"/>
              </a:rPr>
              <a:t>': 70, </a:t>
            </a:r>
            <a:r>
              <a:rPr lang="en-IL" altLang="en-IL" sz="1700" b="1" dirty="0">
                <a:latin typeface="Arial Unicode MS"/>
              </a:rPr>
              <a:t>'c</a:t>
            </a:r>
            <a:r>
              <a:rPr lang="en-IL" altLang="en-IL" sz="1700" dirty="0">
                <a:latin typeface="Arial Unicode MS"/>
              </a:rPr>
              <a:t>': 60, </a:t>
            </a:r>
            <a:r>
              <a:rPr lang="en-IL" altLang="en-IL" sz="1700" b="1" dirty="0">
                <a:latin typeface="Arial Unicode MS"/>
              </a:rPr>
              <a:t>'d</a:t>
            </a:r>
            <a:r>
              <a:rPr lang="en-IL" altLang="en-IL" sz="1700" dirty="0">
                <a:latin typeface="Arial Unicode MS"/>
              </a:rPr>
              <a:t>': 70, </a:t>
            </a:r>
            <a:r>
              <a:rPr lang="en-IL" altLang="en-IL" sz="1700" b="1" dirty="0">
                <a:latin typeface="Arial Unicode MS"/>
              </a:rPr>
              <a:t>'e</a:t>
            </a:r>
            <a:r>
              <a:rPr lang="en-IL" altLang="en-IL" sz="1700" dirty="0">
                <a:latin typeface="Arial Unicode MS"/>
              </a:rPr>
              <a:t>': 63, </a:t>
            </a:r>
            <a:r>
              <a:rPr lang="en-IL" altLang="en-IL" sz="1700" b="1" dirty="0">
                <a:latin typeface="Arial Unicode MS"/>
              </a:rPr>
              <a:t>'f</a:t>
            </a:r>
            <a:r>
              <a:rPr lang="en-IL" altLang="en-IL" sz="1700" dirty="0">
                <a:latin typeface="Arial Unicode MS"/>
              </a:rPr>
              <a:t>': 70, </a:t>
            </a:r>
            <a:r>
              <a:rPr lang="en-IL" altLang="en-IL" sz="1700" b="1" dirty="0">
                <a:latin typeface="Arial Unicode MS"/>
              </a:rPr>
              <a:t>'g</a:t>
            </a:r>
            <a:r>
              <a:rPr lang="en-IL" altLang="en-IL" sz="1700" dirty="0">
                <a:latin typeface="Arial Unicode MS"/>
              </a:rPr>
              <a:t>': 69, </a:t>
            </a:r>
            <a:r>
              <a:rPr lang="en-IL" altLang="en-IL" sz="1700" b="1" dirty="0">
                <a:latin typeface="Arial Unicode MS"/>
              </a:rPr>
              <a:t>'h</a:t>
            </a:r>
            <a:r>
              <a:rPr lang="en-IL" altLang="en-IL" sz="1700" dirty="0">
                <a:latin typeface="Arial Unicode MS"/>
              </a:rPr>
              <a:t>': 69, </a:t>
            </a:r>
            <a:r>
              <a:rPr lang="en-IL" altLang="en-IL" sz="1700" b="1" dirty="0">
                <a:latin typeface="Arial Unicode MS"/>
              </a:rPr>
              <a:t>'</a:t>
            </a:r>
            <a:r>
              <a:rPr lang="en-IL" altLang="en-IL" sz="1700" b="1" dirty="0" err="1">
                <a:latin typeface="Arial Unicode MS"/>
              </a:rPr>
              <a:t>i</a:t>
            </a:r>
            <a:r>
              <a:rPr lang="en-IL" altLang="en-IL" sz="1700" dirty="0">
                <a:latin typeface="Arial Unicode MS"/>
              </a:rPr>
              <a:t>': 70, </a:t>
            </a:r>
            <a:r>
              <a:rPr lang="en-IL" altLang="en-IL" sz="1700" b="1" dirty="0">
                <a:latin typeface="Arial Unicode MS"/>
              </a:rPr>
              <a:t>'j</a:t>
            </a:r>
            <a:r>
              <a:rPr lang="en-IL" altLang="en-IL" sz="1700" dirty="0">
                <a:latin typeface="Arial Unicode MS"/>
              </a:rPr>
              <a:t>': 61, </a:t>
            </a:r>
            <a:r>
              <a:rPr lang="en-IL" altLang="en-IL" sz="1700" b="1" dirty="0">
                <a:latin typeface="Arial Unicode MS"/>
              </a:rPr>
              <a:t>'k</a:t>
            </a:r>
            <a:r>
              <a:rPr lang="en-IL" altLang="en-IL" sz="1700" dirty="0">
                <a:latin typeface="Arial Unicode MS"/>
              </a:rPr>
              <a:t>': 70, </a:t>
            </a:r>
            <a:r>
              <a:rPr lang="en-IL" altLang="en-IL" sz="1700" b="1" dirty="0">
                <a:latin typeface="Arial Unicode MS"/>
              </a:rPr>
              <a:t>'l</a:t>
            </a:r>
            <a:r>
              <a:rPr lang="en-IL" altLang="en-IL" sz="1700" dirty="0">
                <a:latin typeface="Arial Unicode MS"/>
              </a:rPr>
              <a:t>': 70, </a:t>
            </a:r>
            <a:r>
              <a:rPr lang="en-IL" altLang="en-IL" sz="1700" b="1" dirty="0">
                <a:latin typeface="Arial Unicode MS"/>
              </a:rPr>
              <a:t>'m</a:t>
            </a:r>
            <a:r>
              <a:rPr lang="en-IL" altLang="en-IL" sz="1700" dirty="0">
                <a:latin typeface="Arial Unicode MS"/>
              </a:rPr>
              <a:t>': 62, </a:t>
            </a:r>
            <a:r>
              <a:rPr lang="en-IL" altLang="en-IL" sz="1700" b="1" dirty="0">
                <a:latin typeface="Arial Unicode MS"/>
              </a:rPr>
              <a:t>'n</a:t>
            </a:r>
            <a:r>
              <a:rPr lang="en-IL" altLang="en-IL" sz="1700" dirty="0">
                <a:latin typeface="Arial Unicode MS"/>
              </a:rPr>
              <a:t>': 65, </a:t>
            </a:r>
            <a:r>
              <a:rPr lang="en-IL" altLang="en-IL" sz="1700" b="1" dirty="0">
                <a:latin typeface="Arial Unicode MS"/>
              </a:rPr>
              <a:t>'o</a:t>
            </a:r>
            <a:r>
              <a:rPr lang="en-IL" altLang="en-IL" sz="1700" dirty="0">
                <a:latin typeface="Arial Unicode MS"/>
              </a:rPr>
              <a:t>': 61, </a:t>
            </a:r>
            <a:r>
              <a:rPr lang="en-IL" altLang="en-IL" sz="1700" b="1" dirty="0">
                <a:latin typeface="Arial Unicode MS"/>
              </a:rPr>
              <a:t>'p</a:t>
            </a:r>
            <a:r>
              <a:rPr lang="en-IL" altLang="en-IL" sz="1700" dirty="0">
                <a:latin typeface="Arial Unicode MS"/>
              </a:rPr>
              <a:t>': 64, </a:t>
            </a:r>
            <a:r>
              <a:rPr lang="en-IL" altLang="en-IL" sz="1700" b="1" dirty="0">
                <a:latin typeface="Arial Unicode MS"/>
              </a:rPr>
              <a:t>'q</a:t>
            </a:r>
            <a:r>
              <a:rPr lang="en-IL" altLang="en-IL" sz="1700" dirty="0">
                <a:latin typeface="Arial Unicode MS"/>
              </a:rPr>
              <a:t>': 51, </a:t>
            </a:r>
            <a:r>
              <a:rPr lang="en-IL" altLang="en-IL" sz="1700" b="1" dirty="0">
                <a:latin typeface="Arial Unicode MS"/>
              </a:rPr>
              <a:t>'r</a:t>
            </a:r>
            <a:r>
              <a:rPr lang="en-IL" altLang="en-IL" sz="1700" dirty="0">
                <a:latin typeface="Arial Unicode MS"/>
              </a:rPr>
              <a:t>': 66, </a:t>
            </a:r>
            <a:r>
              <a:rPr lang="en-IL" altLang="en-IL" sz="1700" b="1" dirty="0">
                <a:latin typeface="Arial Unicode MS"/>
              </a:rPr>
              <a:t>'s</a:t>
            </a:r>
            <a:r>
              <a:rPr lang="en-IL" altLang="en-IL" sz="1700" dirty="0">
                <a:latin typeface="Arial Unicode MS"/>
              </a:rPr>
              <a:t>': 70, </a:t>
            </a:r>
            <a:r>
              <a:rPr lang="en-IL" altLang="en-IL" sz="1700" b="1" dirty="0">
                <a:latin typeface="Arial Unicode MS"/>
              </a:rPr>
              <a:t>'t</a:t>
            </a:r>
            <a:r>
              <a:rPr lang="en-IL" altLang="en-IL" sz="1700" dirty="0">
                <a:latin typeface="Arial Unicode MS"/>
              </a:rPr>
              <a:t>': 65, </a:t>
            </a:r>
            <a:r>
              <a:rPr lang="en-IL" altLang="en-IL" sz="1700" b="1" dirty="0">
                <a:latin typeface="Arial Unicode MS"/>
              </a:rPr>
              <a:t>'u</a:t>
            </a:r>
            <a:r>
              <a:rPr lang="en-IL" altLang="en-IL" sz="1700" dirty="0">
                <a:latin typeface="Arial Unicode MS"/>
              </a:rPr>
              <a:t>': 70, </a:t>
            </a:r>
            <a:r>
              <a:rPr lang="en-IL" altLang="en-IL" sz="1700" b="1" dirty="0">
                <a:latin typeface="Arial Unicode MS"/>
              </a:rPr>
              <a:t>'v</a:t>
            </a:r>
            <a:r>
              <a:rPr lang="en-IL" altLang="en-IL" sz="1700" dirty="0">
                <a:latin typeface="Arial Unicode MS"/>
              </a:rPr>
              <a:t>': 69, </a:t>
            </a:r>
            <a:r>
              <a:rPr lang="en-IL" altLang="en-IL" sz="1700" b="1" dirty="0">
                <a:latin typeface="Arial Unicode MS"/>
              </a:rPr>
              <a:t>'w</a:t>
            </a:r>
            <a:r>
              <a:rPr lang="en-IL" altLang="en-IL" sz="1700" dirty="0">
                <a:latin typeface="Arial Unicode MS"/>
              </a:rPr>
              <a:t>': 63, </a:t>
            </a:r>
            <a:r>
              <a:rPr lang="en-IL" altLang="en-IL" sz="1700" b="1" dirty="0">
                <a:latin typeface="Arial Unicode MS"/>
              </a:rPr>
              <a:t>'x</a:t>
            </a:r>
            <a:r>
              <a:rPr lang="en-IL" altLang="en-IL" sz="1700" dirty="0">
                <a:latin typeface="Arial Unicode MS"/>
              </a:rPr>
              <a:t>': 63, </a:t>
            </a:r>
            <a:r>
              <a:rPr lang="en-IL" altLang="en-IL" sz="1700" b="1" dirty="0">
                <a:latin typeface="Arial Unicode MS"/>
              </a:rPr>
              <a:t>'y</a:t>
            </a:r>
            <a:r>
              <a:rPr lang="en-IL" altLang="en-IL" sz="1700" dirty="0">
                <a:latin typeface="Arial Unicode MS"/>
              </a:rPr>
              <a:t>': 70, </a:t>
            </a:r>
            <a:r>
              <a:rPr lang="en-IL" altLang="en-IL" sz="1700" b="1" dirty="0">
                <a:latin typeface="Arial Unicode MS"/>
              </a:rPr>
              <a:t>'z</a:t>
            </a:r>
            <a:r>
              <a:rPr lang="en-IL" altLang="en-IL" sz="1700" dirty="0">
                <a:latin typeface="Arial Unicode MS"/>
              </a:rPr>
              <a:t>': 63}</a:t>
            </a:r>
            <a:endParaRPr lang="en-US" altLang="en-IL" sz="1700" b="1" dirty="0">
              <a:highlight>
                <a:srgbClr val="F4EFE8"/>
              </a:highlight>
            </a:endParaRPr>
          </a:p>
        </p:txBody>
      </p:sp>
      <p:sp>
        <p:nvSpPr>
          <p:cNvPr id="51" name="מלבן 50">
            <a:extLst>
              <a:ext uri="{FF2B5EF4-FFF2-40B4-BE49-F238E27FC236}">
                <a16:creationId xmlns:a16="http://schemas.microsoft.com/office/drawing/2014/main" id="{1ABF5504-6E38-7D9C-40AD-27F2E8939F0D}"/>
              </a:ext>
            </a:extLst>
          </p:cNvPr>
          <p:cNvSpPr/>
          <p:nvPr/>
        </p:nvSpPr>
        <p:spPr>
          <a:xfrm>
            <a:off x="15238454" y="3086100"/>
            <a:ext cx="1155243" cy="2086280"/>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700"/>
          </a:p>
        </p:txBody>
      </p:sp>
      <p:cxnSp>
        <p:nvCxnSpPr>
          <p:cNvPr id="52" name="מחבר חץ ישר 51">
            <a:extLst>
              <a:ext uri="{FF2B5EF4-FFF2-40B4-BE49-F238E27FC236}">
                <a16:creationId xmlns:a16="http://schemas.microsoft.com/office/drawing/2014/main" id="{1AD2B454-9CE1-B4C3-3420-3EE20E24412F}"/>
              </a:ext>
            </a:extLst>
          </p:cNvPr>
          <p:cNvCxnSpPr>
            <a:cxnSpLocks/>
          </p:cNvCxnSpPr>
          <p:nvPr/>
        </p:nvCxnSpPr>
        <p:spPr>
          <a:xfrm>
            <a:off x="15996460" y="5189599"/>
            <a:ext cx="232589" cy="378092"/>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61" name="Rectangle 1">
            <a:extLst>
              <a:ext uri="{FF2B5EF4-FFF2-40B4-BE49-F238E27FC236}">
                <a16:creationId xmlns:a16="http://schemas.microsoft.com/office/drawing/2014/main" id="{A22E5676-11B2-B81E-0469-B8500782CB0D}"/>
              </a:ext>
            </a:extLst>
          </p:cNvPr>
          <p:cNvSpPr>
            <a:spLocks noChangeArrowheads="1"/>
          </p:cNvSpPr>
          <p:nvPr/>
        </p:nvSpPr>
        <p:spPr bwMode="auto">
          <a:xfrm>
            <a:off x="14305683" y="5645154"/>
            <a:ext cx="3846732" cy="1646605"/>
          </a:xfrm>
          <a:prstGeom prst="rect">
            <a:avLst/>
          </a:prstGeom>
          <a:solidFill>
            <a:schemeClr val="bg2"/>
          </a:solidFill>
          <a:ln>
            <a:noFill/>
          </a:ln>
          <a:effectLst/>
        </p:spPr>
        <p:txBody>
          <a:bodyPr vert="horz" wrap="square" lIns="0" tIns="0" rIns="0" bIns="0" numCol="1" anchor="ctr" anchorCtr="0" compatLnSpc="1">
            <a:prstTxWarp prst="textNoShape">
              <a:avLst/>
            </a:prstTxWarp>
            <a:spAutoFit/>
          </a:bodyPr>
          <a:lstStyle/>
          <a:p>
            <a:pPr algn="ctr" defTabSz="1371600" eaLnBrk="0" fontAlgn="base" hangingPunct="0">
              <a:spcBef>
                <a:spcPct val="0"/>
              </a:spcBef>
              <a:spcAft>
                <a:spcPct val="0"/>
              </a:spcAft>
            </a:pPr>
            <a:r>
              <a:rPr lang="en-US" altLang="en-IL" sz="2700" b="1" dirty="0">
                <a:latin typeface="Arial Unicode MS"/>
              </a:rPr>
              <a:t>Labels</a:t>
            </a:r>
            <a:endParaRPr lang="he-IL" altLang="en-IL" sz="1600" b="1" dirty="0"/>
          </a:p>
          <a:p>
            <a:pPr algn="ctr" defTabSz="1371600" rtl="1" eaLnBrk="0" fontAlgn="base" hangingPunct="0">
              <a:spcBef>
                <a:spcPct val="0"/>
              </a:spcBef>
              <a:spcAft>
                <a:spcPct val="0"/>
              </a:spcAft>
            </a:pPr>
            <a:r>
              <a:rPr lang="he-IL" altLang="en-IL" sz="2000" b="1" dirty="0"/>
              <a:t>סיווג תוויות אותיות לתמונות תנועות ידיים בשפת הסימנים</a:t>
            </a:r>
          </a:p>
          <a:p>
            <a:pPr algn="ctr" defTabSz="1371600" rtl="1" eaLnBrk="0" fontAlgn="base" hangingPunct="0">
              <a:spcBef>
                <a:spcPct val="0"/>
              </a:spcBef>
              <a:spcAft>
                <a:spcPct val="0"/>
              </a:spcAft>
            </a:pPr>
            <a:r>
              <a:rPr lang="he-IL" altLang="en-IL" sz="2000" b="1" dirty="0">
                <a:latin typeface="Calibri (MS)"/>
                <a:ea typeface="Calibri (MS)"/>
                <a:rtl/>
              </a:rPr>
              <a:t>שכבת הפלט מקבלת החלטה ומקצה תווית לכל אחת מהתמונות.</a:t>
            </a:r>
            <a:endParaRPr lang="en-US" altLang="en-IL" sz="2000" b="1" dirty="0">
              <a:latin typeface="Calibri (MS)"/>
              <a:ea typeface="Calibri (MS)"/>
              <a:rtl/>
            </a:endParaRPr>
          </a:p>
        </p:txBody>
      </p:sp>
      <p:sp>
        <p:nvSpPr>
          <p:cNvPr id="2" name="תיבת טקסט 1">
            <a:extLst>
              <a:ext uri="{FF2B5EF4-FFF2-40B4-BE49-F238E27FC236}">
                <a16:creationId xmlns:a16="http://schemas.microsoft.com/office/drawing/2014/main" id="{ADD20959-E202-37C4-CABC-DD4F6952B5F9}"/>
              </a:ext>
            </a:extLst>
          </p:cNvPr>
          <p:cNvSpPr txBox="1"/>
          <p:nvPr/>
        </p:nvSpPr>
        <p:spPr>
          <a:xfrm>
            <a:off x="301145" y="8076641"/>
            <a:ext cx="3657599" cy="338554"/>
          </a:xfrm>
          <a:prstGeom prst="rect">
            <a:avLst/>
          </a:prstGeom>
          <a:solidFill>
            <a:schemeClr val="bg2"/>
          </a:solidFill>
        </p:spPr>
        <p:txBody>
          <a:bodyPr wrap="square" rtlCol="0">
            <a:spAutoFit/>
          </a:bodyPr>
          <a:lstStyle/>
          <a:p>
            <a:pPr algn="ctr"/>
            <a:r>
              <a:rPr lang="he-IL" sz="1600" b="1" dirty="0"/>
              <a:t>איור 6: תמונות הידיים ללא קורדינאטות </a:t>
            </a:r>
            <a:endParaRPr lang="en-IL" sz="1600" b="1" dirty="0"/>
          </a:p>
        </p:txBody>
      </p:sp>
      <p:sp>
        <p:nvSpPr>
          <p:cNvPr id="6" name="תיבת טקסט 5">
            <a:extLst>
              <a:ext uri="{FF2B5EF4-FFF2-40B4-BE49-F238E27FC236}">
                <a16:creationId xmlns:a16="http://schemas.microsoft.com/office/drawing/2014/main" id="{3E74012D-AAB6-70E4-1126-CAA0206448C1}"/>
              </a:ext>
            </a:extLst>
          </p:cNvPr>
          <p:cNvSpPr txBox="1"/>
          <p:nvPr/>
        </p:nvSpPr>
        <p:spPr>
          <a:xfrm>
            <a:off x="5092093" y="7581900"/>
            <a:ext cx="3657599" cy="584775"/>
          </a:xfrm>
          <a:prstGeom prst="rect">
            <a:avLst/>
          </a:prstGeom>
          <a:solidFill>
            <a:schemeClr val="bg2"/>
          </a:solidFill>
        </p:spPr>
        <p:txBody>
          <a:bodyPr wrap="square" rtlCol="0">
            <a:spAutoFit/>
          </a:bodyPr>
          <a:lstStyle/>
          <a:p>
            <a:pPr algn="ctr"/>
            <a:r>
              <a:rPr lang="he-IL" sz="1600" b="1" dirty="0"/>
              <a:t>איור 7: תמונות הידיים עם קורדינאטות</a:t>
            </a:r>
            <a:endParaRPr lang="en-US" sz="1600" b="1" dirty="0"/>
          </a:p>
          <a:p>
            <a:pPr algn="ctr"/>
            <a:r>
              <a:rPr lang="en-US" sz="1600" b="1" dirty="0" err="1"/>
              <a:t>Mediapipe</a:t>
            </a:r>
            <a:r>
              <a:rPr lang="en-US" sz="1600" b="1" dirty="0"/>
              <a:t> </a:t>
            </a:r>
            <a:r>
              <a:rPr lang="he-IL" sz="1600" b="1" dirty="0"/>
              <a:t>ע"י ספריית </a:t>
            </a:r>
            <a:r>
              <a:rPr lang="en-US" sz="1600" b="1" dirty="0"/>
              <a:t> </a:t>
            </a:r>
            <a:endParaRPr lang="en-IL" sz="1600" b="1" dirty="0"/>
          </a:p>
        </p:txBody>
      </p:sp>
      <p:sp>
        <p:nvSpPr>
          <p:cNvPr id="10" name="Rectangle 1">
            <a:extLst>
              <a:ext uri="{FF2B5EF4-FFF2-40B4-BE49-F238E27FC236}">
                <a16:creationId xmlns:a16="http://schemas.microsoft.com/office/drawing/2014/main" id="{7C488CAF-3E24-AEF5-9AD1-03844E7DB7F2}"/>
              </a:ext>
            </a:extLst>
          </p:cNvPr>
          <p:cNvSpPr>
            <a:spLocks noChangeArrowheads="1"/>
          </p:cNvSpPr>
          <p:nvPr/>
        </p:nvSpPr>
        <p:spPr bwMode="auto">
          <a:xfrm>
            <a:off x="6081151" y="2312146"/>
            <a:ext cx="1635628" cy="733855"/>
          </a:xfrm>
          <a:prstGeom prst="rect">
            <a:avLst/>
          </a:prstGeom>
          <a:noFill/>
          <a:ln>
            <a:noFill/>
          </a:ln>
          <a:effectLst/>
        </p:spPr>
        <p:txBody>
          <a:bodyPr vert="horz" wrap="square" lIns="0" tIns="0" rIns="0" bIns="0" numCol="1" anchor="ctr" anchorCtr="0" compatLnSpc="1">
            <a:prstTxWarp prst="textNoShape">
              <a:avLst/>
            </a:prstTxWarp>
            <a:spAutoFit/>
          </a:bodyPr>
          <a:lstStyle/>
          <a:p>
            <a:pPr algn="ctr" defTabSz="1371600" eaLnBrk="0" fontAlgn="base" hangingPunct="0">
              <a:lnSpc>
                <a:spcPct val="150000"/>
              </a:lnSpc>
              <a:spcBef>
                <a:spcPct val="0"/>
              </a:spcBef>
              <a:spcAft>
                <a:spcPct val="0"/>
              </a:spcAft>
            </a:pPr>
            <a:r>
              <a:rPr lang="en-US" altLang="en-IL" sz="3600" b="1" dirty="0">
                <a:effectLst>
                  <a:outerShdw blurRad="38100" dist="38100" dir="2700000" algn="tl">
                    <a:srgbClr val="000000">
                      <a:alpha val="43137"/>
                    </a:srgbClr>
                  </a:outerShdw>
                </a:effectLst>
                <a:highlight>
                  <a:srgbClr val="DCCAB6"/>
                </a:highlight>
                <a:latin typeface="Arial Unicode MS"/>
              </a:rPr>
              <a:t>Output</a:t>
            </a:r>
            <a:endParaRPr lang="en-IL" altLang="en-IL" sz="3600" b="1" dirty="0">
              <a:effectLst>
                <a:outerShdw blurRad="38100" dist="38100" dir="2700000" algn="tl">
                  <a:srgbClr val="000000">
                    <a:alpha val="43137"/>
                  </a:srgbClr>
                </a:outerShdw>
              </a:effectLst>
              <a:highlight>
                <a:srgbClr val="DCCAB6"/>
              </a:highlight>
              <a:latin typeface="Arial" panose="020B0604020202020204" pitchFamily="34" charset="0"/>
            </a:endParaRPr>
          </a:p>
        </p:txBody>
      </p:sp>
      <p:sp>
        <p:nvSpPr>
          <p:cNvPr id="14" name="Rectangle 1">
            <a:extLst>
              <a:ext uri="{FF2B5EF4-FFF2-40B4-BE49-F238E27FC236}">
                <a16:creationId xmlns:a16="http://schemas.microsoft.com/office/drawing/2014/main" id="{E9F10639-BDC0-C18A-F3D8-EDC60F0F9BA0}"/>
              </a:ext>
            </a:extLst>
          </p:cNvPr>
          <p:cNvSpPr>
            <a:spLocks noChangeArrowheads="1"/>
          </p:cNvSpPr>
          <p:nvPr/>
        </p:nvSpPr>
        <p:spPr bwMode="auto">
          <a:xfrm>
            <a:off x="987391" y="2280436"/>
            <a:ext cx="1635628" cy="733855"/>
          </a:xfrm>
          <a:prstGeom prst="rect">
            <a:avLst/>
          </a:prstGeom>
          <a:noFill/>
          <a:ln>
            <a:noFill/>
          </a:ln>
          <a:effectLst/>
        </p:spPr>
        <p:txBody>
          <a:bodyPr vert="horz" wrap="square" lIns="0" tIns="0" rIns="0" bIns="0" numCol="1" anchor="ctr" anchorCtr="0" compatLnSpc="1">
            <a:prstTxWarp prst="textNoShape">
              <a:avLst/>
            </a:prstTxWarp>
            <a:spAutoFit/>
          </a:bodyPr>
          <a:lstStyle/>
          <a:p>
            <a:pPr algn="ctr" defTabSz="1371600" eaLnBrk="0" fontAlgn="base" hangingPunct="0">
              <a:lnSpc>
                <a:spcPct val="150000"/>
              </a:lnSpc>
              <a:spcBef>
                <a:spcPct val="0"/>
              </a:spcBef>
              <a:spcAft>
                <a:spcPct val="0"/>
              </a:spcAft>
            </a:pPr>
            <a:r>
              <a:rPr lang="en-US" altLang="en-IL" sz="3600" b="1" dirty="0">
                <a:effectLst>
                  <a:outerShdw blurRad="38100" dist="38100" dir="2700000" algn="tl">
                    <a:srgbClr val="000000">
                      <a:alpha val="43137"/>
                    </a:srgbClr>
                  </a:outerShdw>
                </a:effectLst>
                <a:highlight>
                  <a:srgbClr val="DCCAB6"/>
                </a:highlight>
                <a:latin typeface="Arial Unicode MS"/>
              </a:rPr>
              <a:t>Input</a:t>
            </a:r>
            <a:endParaRPr lang="en-IL" altLang="en-IL" sz="3600" b="1" dirty="0">
              <a:effectLst>
                <a:outerShdw blurRad="38100" dist="38100" dir="2700000" algn="tl">
                  <a:srgbClr val="000000">
                    <a:alpha val="43137"/>
                  </a:srgbClr>
                </a:outerShdw>
              </a:effectLst>
              <a:highlight>
                <a:srgbClr val="DCCAB6"/>
              </a:highlight>
              <a:latin typeface="Arial" panose="020B0604020202020204" pitchFamily="34" charset="0"/>
            </a:endParaRPr>
          </a:p>
        </p:txBody>
      </p:sp>
      <p:sp>
        <p:nvSpPr>
          <p:cNvPr id="16" name="Rectangle 1">
            <a:extLst>
              <a:ext uri="{FF2B5EF4-FFF2-40B4-BE49-F238E27FC236}">
                <a16:creationId xmlns:a16="http://schemas.microsoft.com/office/drawing/2014/main" id="{821B6E11-8771-8A30-5A0B-9666A9876877}"/>
              </a:ext>
            </a:extLst>
          </p:cNvPr>
          <p:cNvSpPr>
            <a:spLocks noChangeArrowheads="1"/>
          </p:cNvSpPr>
          <p:nvPr/>
        </p:nvSpPr>
        <p:spPr bwMode="auto">
          <a:xfrm>
            <a:off x="9995961" y="2162865"/>
            <a:ext cx="1635628" cy="728341"/>
          </a:xfrm>
          <a:prstGeom prst="rect">
            <a:avLst/>
          </a:prstGeom>
          <a:noFill/>
          <a:ln>
            <a:noFill/>
          </a:ln>
          <a:effectLst/>
        </p:spPr>
        <p:txBody>
          <a:bodyPr vert="horz" wrap="square" lIns="0" tIns="0" rIns="0" bIns="0" numCol="1" anchor="ctr" anchorCtr="0" compatLnSpc="1">
            <a:prstTxWarp prst="textNoShape">
              <a:avLst/>
            </a:prstTxWarp>
            <a:spAutoFit/>
          </a:bodyPr>
          <a:lstStyle/>
          <a:p>
            <a:pPr algn="ctr" defTabSz="1371600" eaLnBrk="0" fontAlgn="base" hangingPunct="0">
              <a:lnSpc>
                <a:spcPct val="150000"/>
              </a:lnSpc>
              <a:spcBef>
                <a:spcPct val="0"/>
              </a:spcBef>
              <a:spcAft>
                <a:spcPct val="0"/>
              </a:spcAft>
            </a:pPr>
            <a:r>
              <a:rPr lang="en-US" altLang="en-IL" sz="3600" b="1" dirty="0">
                <a:effectLst>
                  <a:outerShdw blurRad="38100" dist="38100" dir="2700000" algn="tl">
                    <a:srgbClr val="000000">
                      <a:alpha val="43137"/>
                    </a:srgbClr>
                  </a:outerShdw>
                </a:effectLst>
                <a:highlight>
                  <a:srgbClr val="DCCAB6"/>
                </a:highlight>
                <a:latin typeface="Arial Unicode MS"/>
              </a:rPr>
              <a:t>Input</a:t>
            </a:r>
            <a:endParaRPr lang="en-IL" altLang="en-IL" sz="6600" b="1" dirty="0">
              <a:effectLst>
                <a:outerShdw blurRad="38100" dist="38100" dir="2700000" algn="tl">
                  <a:srgbClr val="000000">
                    <a:alpha val="43137"/>
                  </a:srgbClr>
                </a:outerShdw>
              </a:effectLst>
              <a:highlight>
                <a:srgbClr val="DCCAB6"/>
              </a:highlight>
              <a:latin typeface="Arial" panose="020B0604020202020204" pitchFamily="34" charset="0"/>
            </a:endParaRPr>
          </a:p>
        </p:txBody>
      </p:sp>
      <p:sp>
        <p:nvSpPr>
          <p:cNvPr id="18" name="Rectangle 1">
            <a:extLst>
              <a:ext uri="{FF2B5EF4-FFF2-40B4-BE49-F238E27FC236}">
                <a16:creationId xmlns:a16="http://schemas.microsoft.com/office/drawing/2014/main" id="{EF8E00B1-6255-FE63-E8B0-0561F2DC254F}"/>
              </a:ext>
            </a:extLst>
          </p:cNvPr>
          <p:cNvSpPr>
            <a:spLocks noChangeArrowheads="1"/>
          </p:cNvSpPr>
          <p:nvPr/>
        </p:nvSpPr>
        <p:spPr bwMode="auto">
          <a:xfrm>
            <a:off x="14955734" y="2162865"/>
            <a:ext cx="1635628" cy="728341"/>
          </a:xfrm>
          <a:prstGeom prst="rect">
            <a:avLst/>
          </a:prstGeom>
          <a:noFill/>
          <a:ln>
            <a:noFill/>
          </a:ln>
          <a:effectLst/>
        </p:spPr>
        <p:txBody>
          <a:bodyPr vert="horz" wrap="square" lIns="0" tIns="0" rIns="0" bIns="0" numCol="1" anchor="ctr" anchorCtr="0" compatLnSpc="1">
            <a:prstTxWarp prst="textNoShape">
              <a:avLst/>
            </a:prstTxWarp>
            <a:spAutoFit/>
          </a:bodyPr>
          <a:lstStyle/>
          <a:p>
            <a:pPr algn="ctr" defTabSz="1371600" eaLnBrk="0" fontAlgn="base" hangingPunct="0">
              <a:lnSpc>
                <a:spcPct val="150000"/>
              </a:lnSpc>
              <a:spcBef>
                <a:spcPct val="0"/>
              </a:spcBef>
              <a:spcAft>
                <a:spcPct val="0"/>
              </a:spcAft>
            </a:pPr>
            <a:r>
              <a:rPr lang="en-US" altLang="en-IL" sz="3600" b="1" dirty="0">
                <a:effectLst>
                  <a:outerShdw blurRad="38100" dist="38100" dir="2700000" algn="tl">
                    <a:srgbClr val="000000">
                      <a:alpha val="43137"/>
                    </a:srgbClr>
                  </a:outerShdw>
                </a:effectLst>
                <a:highlight>
                  <a:srgbClr val="DCCAB6"/>
                </a:highlight>
                <a:latin typeface="Arial Unicode MS"/>
              </a:rPr>
              <a:t>Output</a:t>
            </a:r>
            <a:endParaRPr lang="en-IL" altLang="en-IL" sz="6600" b="1" dirty="0">
              <a:effectLst>
                <a:outerShdw blurRad="38100" dist="38100" dir="2700000" algn="tl">
                  <a:srgbClr val="000000">
                    <a:alpha val="43137"/>
                  </a:srgbClr>
                </a:outerShdw>
              </a:effectLst>
              <a:highlight>
                <a:srgbClr val="DCCAB6"/>
              </a:highlight>
              <a:latin typeface="Arial" panose="020B0604020202020204" pitchFamily="34" charset="0"/>
            </a:endParaRPr>
          </a:p>
        </p:txBody>
      </p:sp>
      <p:cxnSp>
        <p:nvCxnSpPr>
          <p:cNvPr id="24" name="מחבר חץ ישר 23">
            <a:extLst>
              <a:ext uri="{FF2B5EF4-FFF2-40B4-BE49-F238E27FC236}">
                <a16:creationId xmlns:a16="http://schemas.microsoft.com/office/drawing/2014/main" id="{BB9C49AA-52BF-7D0A-95FB-2EC5564393B2}"/>
              </a:ext>
            </a:extLst>
          </p:cNvPr>
          <p:cNvCxnSpPr>
            <a:cxnSpLocks/>
          </p:cNvCxnSpPr>
          <p:nvPr/>
        </p:nvCxnSpPr>
        <p:spPr>
          <a:xfrm flipH="1">
            <a:off x="12573000" y="5971115"/>
            <a:ext cx="471334" cy="396551"/>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27" name="Rectangle 1">
            <a:extLst>
              <a:ext uri="{FF2B5EF4-FFF2-40B4-BE49-F238E27FC236}">
                <a16:creationId xmlns:a16="http://schemas.microsoft.com/office/drawing/2014/main" id="{5ECB8729-339F-5891-04FB-A95441E842D3}"/>
              </a:ext>
            </a:extLst>
          </p:cNvPr>
          <p:cNvSpPr>
            <a:spLocks noChangeArrowheads="1"/>
          </p:cNvSpPr>
          <p:nvPr/>
        </p:nvSpPr>
        <p:spPr bwMode="auto">
          <a:xfrm>
            <a:off x="10067448" y="6454402"/>
            <a:ext cx="3991603" cy="3244478"/>
          </a:xfrm>
          <a:prstGeom prst="rect">
            <a:avLst/>
          </a:prstGeom>
          <a:solidFill>
            <a:srgbClr val="F4EFE8"/>
          </a:solidFill>
          <a:ln>
            <a:noFill/>
          </a:ln>
          <a:effectLst/>
        </p:spPr>
        <p:txBody>
          <a:bodyPr vert="horz" wrap="square" lIns="0" tIns="0" rIns="0" bIns="0" numCol="1" anchor="ctr" anchorCtr="0" compatLnSpc="1">
            <a:prstTxWarp prst="textNoShape">
              <a:avLst/>
            </a:prstTxWarp>
            <a:spAutoFit/>
          </a:bodyPr>
          <a:lstStyle/>
          <a:p>
            <a:pPr algn="r" defTabSz="1371600" rtl="1" eaLnBrk="0" fontAlgn="base" hangingPunct="0">
              <a:lnSpc>
                <a:spcPts val="2300"/>
              </a:lnSpc>
              <a:spcBef>
                <a:spcPct val="0"/>
              </a:spcBef>
              <a:spcAft>
                <a:spcPct val="0"/>
              </a:spcAft>
            </a:pPr>
            <a:r>
              <a:rPr lang="he-IL" sz="2000" b="1" dirty="0"/>
              <a:t>1. </a:t>
            </a:r>
            <a:r>
              <a:rPr lang="he-IL" sz="2000" b="1" dirty="0">
                <a:latin typeface="Calibri (MS)"/>
                <a:ea typeface="Calibri (MS)"/>
                <a:rtl/>
              </a:rPr>
              <a:t>בשכבות אמצעיות (בדרך כלל יותר      </a:t>
            </a:r>
          </a:p>
          <a:p>
            <a:pPr algn="r" defTabSz="1371600" rtl="1" eaLnBrk="0" fontAlgn="base" hangingPunct="0">
              <a:lnSpc>
                <a:spcPts val="2300"/>
              </a:lnSpc>
              <a:spcBef>
                <a:spcPct val="0"/>
              </a:spcBef>
              <a:spcAft>
                <a:spcPct val="0"/>
              </a:spcAft>
            </a:pPr>
            <a:r>
              <a:rPr lang="he-IL" sz="2000" b="1" dirty="0">
                <a:latin typeface="Calibri (MS)"/>
                <a:ea typeface="Calibri (MS)"/>
                <a:rtl/>
              </a:rPr>
              <a:t>    מאחת), הרשת מעבדת תמונות של   </a:t>
            </a:r>
          </a:p>
          <a:p>
            <a:pPr algn="r" defTabSz="1371600" rtl="1" eaLnBrk="0" fontAlgn="base" hangingPunct="0">
              <a:lnSpc>
                <a:spcPts val="2300"/>
              </a:lnSpc>
              <a:spcBef>
                <a:spcPct val="0"/>
              </a:spcBef>
              <a:spcAft>
                <a:spcPct val="0"/>
              </a:spcAft>
            </a:pPr>
            <a:r>
              <a:rPr lang="he-IL" sz="2000" b="1" dirty="0">
                <a:latin typeface="Calibri (MS)"/>
                <a:ea typeface="Calibri (MS)"/>
                <a:rtl/>
              </a:rPr>
              <a:t>    תנועות ידיים כדי לזהות תבניות </a:t>
            </a:r>
          </a:p>
          <a:p>
            <a:pPr algn="r" defTabSz="1371600" rtl="1" eaLnBrk="0" fontAlgn="base" hangingPunct="0">
              <a:lnSpc>
                <a:spcPts val="2300"/>
              </a:lnSpc>
              <a:spcBef>
                <a:spcPct val="0"/>
              </a:spcBef>
              <a:spcAft>
                <a:spcPct val="0"/>
              </a:spcAft>
            </a:pPr>
            <a:r>
              <a:rPr lang="he-IL" sz="2000" b="1" dirty="0">
                <a:latin typeface="Calibri (MS)"/>
                <a:ea typeface="Calibri (MS)"/>
                <a:rtl/>
              </a:rPr>
              <a:t>   בסיסיות כמו זוויות ומצבי אצבעות.</a:t>
            </a:r>
          </a:p>
          <a:p>
            <a:pPr algn="r" defTabSz="1371600" rtl="1" eaLnBrk="0" fontAlgn="base" hangingPunct="0">
              <a:lnSpc>
                <a:spcPts val="2300"/>
              </a:lnSpc>
              <a:spcBef>
                <a:spcPct val="0"/>
              </a:spcBef>
              <a:spcAft>
                <a:spcPct val="0"/>
              </a:spcAft>
            </a:pPr>
            <a:endParaRPr lang="he-IL" sz="2000" b="1" dirty="0">
              <a:latin typeface="Calibri (MS)"/>
              <a:ea typeface="Calibri (MS)"/>
              <a:rtl/>
            </a:endParaRPr>
          </a:p>
          <a:p>
            <a:pPr algn="r" defTabSz="1371600" rtl="1" eaLnBrk="0" fontAlgn="base" hangingPunct="0">
              <a:lnSpc>
                <a:spcPts val="2300"/>
              </a:lnSpc>
              <a:spcBef>
                <a:spcPct val="0"/>
              </a:spcBef>
              <a:spcAft>
                <a:spcPct val="0"/>
              </a:spcAft>
            </a:pPr>
            <a:r>
              <a:rPr lang="he-IL" sz="2000" b="1" dirty="0">
                <a:latin typeface="Calibri (MS)"/>
                <a:ea typeface="Calibri (MS)"/>
                <a:rtl/>
              </a:rPr>
              <a:t>2. כל אחת מהרמות האמצעיות מוסיפה     </a:t>
            </a:r>
          </a:p>
          <a:p>
            <a:pPr algn="r" defTabSz="1371600" rtl="1" eaLnBrk="0" fontAlgn="base" hangingPunct="0">
              <a:lnSpc>
                <a:spcPts val="2300"/>
              </a:lnSpc>
              <a:spcBef>
                <a:spcPct val="0"/>
              </a:spcBef>
              <a:spcAft>
                <a:spcPct val="0"/>
              </a:spcAft>
            </a:pPr>
            <a:r>
              <a:rPr lang="he-IL" sz="2000" b="1" dirty="0">
                <a:latin typeface="Calibri (MS)"/>
                <a:ea typeface="Calibri (MS)"/>
                <a:rtl/>
              </a:rPr>
              <a:t>    שלב נוסף לאיכות זיהוי התמונה. </a:t>
            </a:r>
          </a:p>
          <a:p>
            <a:pPr algn="r" defTabSz="1371600" rtl="1" eaLnBrk="0" fontAlgn="base" hangingPunct="0">
              <a:lnSpc>
                <a:spcPts val="2300"/>
              </a:lnSpc>
              <a:spcBef>
                <a:spcPct val="0"/>
              </a:spcBef>
              <a:spcAft>
                <a:spcPct val="0"/>
              </a:spcAft>
            </a:pPr>
            <a:endParaRPr lang="he-IL" sz="2000" b="1" dirty="0">
              <a:latin typeface="Calibri (MS)"/>
              <a:ea typeface="Calibri (MS)"/>
              <a:rtl/>
            </a:endParaRPr>
          </a:p>
          <a:p>
            <a:pPr algn="r" defTabSz="1371600" rtl="1" eaLnBrk="0" fontAlgn="base" hangingPunct="0">
              <a:lnSpc>
                <a:spcPts val="2300"/>
              </a:lnSpc>
              <a:spcBef>
                <a:spcPct val="0"/>
              </a:spcBef>
              <a:spcAft>
                <a:spcPct val="0"/>
              </a:spcAft>
            </a:pPr>
            <a:r>
              <a:rPr lang="he-IL" sz="2000" b="1" dirty="0">
                <a:latin typeface="Calibri (MS)"/>
                <a:ea typeface="Calibri (MS)"/>
                <a:rtl/>
              </a:rPr>
              <a:t>3. זה יימשך עד שלבסוף יבנה ייצוג  </a:t>
            </a:r>
          </a:p>
          <a:p>
            <a:pPr algn="r" defTabSz="1371600" rtl="1" eaLnBrk="0" fontAlgn="base" hangingPunct="0">
              <a:lnSpc>
                <a:spcPts val="2300"/>
              </a:lnSpc>
              <a:spcBef>
                <a:spcPct val="0"/>
              </a:spcBef>
              <a:spcAft>
                <a:spcPct val="0"/>
              </a:spcAft>
            </a:pPr>
            <a:r>
              <a:rPr lang="he-IL" sz="2000" b="1" dirty="0">
                <a:latin typeface="Calibri (MS)"/>
                <a:ea typeface="Calibri (MS)"/>
                <a:rtl/>
              </a:rPr>
              <a:t>    ברור של התמונה של תנועות הידיים, </a:t>
            </a:r>
          </a:p>
          <a:p>
            <a:pPr algn="r" defTabSz="1371600" rtl="1" eaLnBrk="0" fontAlgn="base" hangingPunct="0">
              <a:lnSpc>
                <a:spcPts val="2300"/>
              </a:lnSpc>
              <a:spcBef>
                <a:spcPct val="0"/>
              </a:spcBef>
              <a:spcAft>
                <a:spcPct val="0"/>
              </a:spcAft>
            </a:pPr>
            <a:r>
              <a:rPr lang="he-IL" sz="2000" b="1" dirty="0">
                <a:latin typeface="Calibri (MS)"/>
                <a:ea typeface="Calibri (MS)"/>
                <a:rtl/>
              </a:rPr>
              <a:t>   שמועבר לרמת הפלט.</a:t>
            </a:r>
            <a:endParaRPr lang="en-IL" altLang="en-IL" sz="2000" b="1" dirty="0">
              <a:latin typeface="Calibri (MS)"/>
              <a:ea typeface="Calibri (MS)"/>
              <a:rtl/>
            </a:endParaRPr>
          </a:p>
        </p:txBody>
      </p:sp>
      <p:sp>
        <p:nvSpPr>
          <p:cNvPr id="53" name="מלבן 52">
            <a:extLst>
              <a:ext uri="{FF2B5EF4-FFF2-40B4-BE49-F238E27FC236}">
                <a16:creationId xmlns:a16="http://schemas.microsoft.com/office/drawing/2014/main" id="{C56B9769-667C-75A2-0C36-FC2A846AB1E2}"/>
              </a:ext>
            </a:extLst>
          </p:cNvPr>
          <p:cNvSpPr/>
          <p:nvPr/>
        </p:nvSpPr>
        <p:spPr>
          <a:xfrm>
            <a:off x="12768974" y="2476500"/>
            <a:ext cx="1155243" cy="3440687"/>
          </a:xfrm>
          <a:prstGeom prst="rect">
            <a:avLst/>
          </a:prstGeom>
          <a:noFill/>
          <a:ln w="571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2700"/>
          </a:p>
        </p:txBody>
      </p:sp>
      <p:sp>
        <p:nvSpPr>
          <p:cNvPr id="4" name="אליפסה 3">
            <a:extLst>
              <a:ext uri="{FF2B5EF4-FFF2-40B4-BE49-F238E27FC236}">
                <a16:creationId xmlns:a16="http://schemas.microsoft.com/office/drawing/2014/main" id="{7CD2EC8E-458A-4C34-BDAE-FECE164D013D}"/>
              </a:ext>
            </a:extLst>
          </p:cNvPr>
          <p:cNvSpPr/>
          <p:nvPr/>
        </p:nvSpPr>
        <p:spPr>
          <a:xfrm>
            <a:off x="1481771" y="3318906"/>
            <a:ext cx="764906" cy="561914"/>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אליפסה 7">
            <a:extLst>
              <a:ext uri="{FF2B5EF4-FFF2-40B4-BE49-F238E27FC236}">
                <a16:creationId xmlns:a16="http://schemas.microsoft.com/office/drawing/2014/main" id="{5EDB2EB3-D217-772A-E9F2-A77089E7BADE}"/>
              </a:ext>
            </a:extLst>
          </p:cNvPr>
          <p:cNvSpPr/>
          <p:nvPr/>
        </p:nvSpPr>
        <p:spPr>
          <a:xfrm>
            <a:off x="1504203" y="4136236"/>
            <a:ext cx="764906" cy="561914"/>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אליפסה 11">
            <a:extLst>
              <a:ext uri="{FF2B5EF4-FFF2-40B4-BE49-F238E27FC236}">
                <a16:creationId xmlns:a16="http://schemas.microsoft.com/office/drawing/2014/main" id="{DABDA1E7-D3E3-06FE-00DA-4D0CF6F12721}"/>
              </a:ext>
            </a:extLst>
          </p:cNvPr>
          <p:cNvSpPr/>
          <p:nvPr/>
        </p:nvSpPr>
        <p:spPr>
          <a:xfrm>
            <a:off x="1526634" y="4953566"/>
            <a:ext cx="764906" cy="561914"/>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אליפסה 12">
            <a:extLst>
              <a:ext uri="{FF2B5EF4-FFF2-40B4-BE49-F238E27FC236}">
                <a16:creationId xmlns:a16="http://schemas.microsoft.com/office/drawing/2014/main" id="{9A983D0F-EEDF-FC2D-F790-71DD6671C05E}"/>
              </a:ext>
            </a:extLst>
          </p:cNvPr>
          <p:cNvSpPr/>
          <p:nvPr/>
        </p:nvSpPr>
        <p:spPr>
          <a:xfrm>
            <a:off x="4117443" y="2836912"/>
            <a:ext cx="764906" cy="561914"/>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 name="אליפסה 19">
            <a:extLst>
              <a:ext uri="{FF2B5EF4-FFF2-40B4-BE49-F238E27FC236}">
                <a16:creationId xmlns:a16="http://schemas.microsoft.com/office/drawing/2014/main" id="{CEFC4E6D-A4A5-C86B-68A5-7C312607BEA2}"/>
              </a:ext>
            </a:extLst>
          </p:cNvPr>
          <p:cNvSpPr/>
          <p:nvPr/>
        </p:nvSpPr>
        <p:spPr>
          <a:xfrm>
            <a:off x="4117443" y="3654242"/>
            <a:ext cx="764906" cy="561914"/>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6" name="אליפסה 25">
            <a:extLst>
              <a:ext uri="{FF2B5EF4-FFF2-40B4-BE49-F238E27FC236}">
                <a16:creationId xmlns:a16="http://schemas.microsoft.com/office/drawing/2014/main" id="{6FB96DED-4B2A-61D4-EFD4-A1A8E7155322}"/>
              </a:ext>
            </a:extLst>
          </p:cNvPr>
          <p:cNvSpPr/>
          <p:nvPr/>
        </p:nvSpPr>
        <p:spPr>
          <a:xfrm>
            <a:off x="4117443" y="4471572"/>
            <a:ext cx="764906" cy="561914"/>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1" name="אליפסה 30">
            <a:extLst>
              <a:ext uri="{FF2B5EF4-FFF2-40B4-BE49-F238E27FC236}">
                <a16:creationId xmlns:a16="http://schemas.microsoft.com/office/drawing/2014/main" id="{F2004328-555E-E844-7654-10589FB274F2}"/>
              </a:ext>
            </a:extLst>
          </p:cNvPr>
          <p:cNvSpPr/>
          <p:nvPr/>
        </p:nvSpPr>
        <p:spPr>
          <a:xfrm>
            <a:off x="4117443" y="5288902"/>
            <a:ext cx="764906" cy="561914"/>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3" name="אליפסה 32">
            <a:extLst>
              <a:ext uri="{FF2B5EF4-FFF2-40B4-BE49-F238E27FC236}">
                <a16:creationId xmlns:a16="http://schemas.microsoft.com/office/drawing/2014/main" id="{6866841C-C41D-28B5-F96C-F3D58E5E6DB1}"/>
              </a:ext>
            </a:extLst>
          </p:cNvPr>
          <p:cNvSpPr/>
          <p:nvPr/>
        </p:nvSpPr>
        <p:spPr>
          <a:xfrm>
            <a:off x="6652174" y="3703471"/>
            <a:ext cx="764906" cy="561914"/>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5" name="אליפסה 34">
            <a:extLst>
              <a:ext uri="{FF2B5EF4-FFF2-40B4-BE49-F238E27FC236}">
                <a16:creationId xmlns:a16="http://schemas.microsoft.com/office/drawing/2014/main" id="{C3A6A57B-1211-A25D-3130-15302E223915}"/>
              </a:ext>
            </a:extLst>
          </p:cNvPr>
          <p:cNvSpPr/>
          <p:nvPr/>
        </p:nvSpPr>
        <p:spPr>
          <a:xfrm>
            <a:off x="6674605" y="4520801"/>
            <a:ext cx="764906" cy="561914"/>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6" name="מחבר חץ ישר 35">
            <a:extLst>
              <a:ext uri="{FF2B5EF4-FFF2-40B4-BE49-F238E27FC236}">
                <a16:creationId xmlns:a16="http://schemas.microsoft.com/office/drawing/2014/main" id="{67F3AFD3-79A5-2D1A-84CE-DC838A01BAF3}"/>
              </a:ext>
            </a:extLst>
          </p:cNvPr>
          <p:cNvCxnSpPr>
            <a:cxnSpLocks/>
            <a:stCxn id="4" idx="6"/>
            <a:endCxn id="13" idx="2"/>
          </p:cNvCxnSpPr>
          <p:nvPr/>
        </p:nvCxnSpPr>
        <p:spPr>
          <a:xfrm flipV="1">
            <a:off x="2246677" y="3117869"/>
            <a:ext cx="1870767" cy="4819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מחבר חץ ישר 39">
            <a:extLst>
              <a:ext uri="{FF2B5EF4-FFF2-40B4-BE49-F238E27FC236}">
                <a16:creationId xmlns:a16="http://schemas.microsoft.com/office/drawing/2014/main" id="{785F1C52-3453-6BB2-0D9F-3A368F8579E0}"/>
              </a:ext>
            </a:extLst>
          </p:cNvPr>
          <p:cNvCxnSpPr>
            <a:cxnSpLocks/>
          </p:cNvCxnSpPr>
          <p:nvPr/>
        </p:nvCxnSpPr>
        <p:spPr>
          <a:xfrm flipV="1">
            <a:off x="2246677" y="3962388"/>
            <a:ext cx="1870767" cy="3542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מחבר חץ ישר 40">
            <a:extLst>
              <a:ext uri="{FF2B5EF4-FFF2-40B4-BE49-F238E27FC236}">
                <a16:creationId xmlns:a16="http://schemas.microsoft.com/office/drawing/2014/main" id="{BB733F33-6FC6-DE4D-2102-B4A5C0D083A3}"/>
              </a:ext>
            </a:extLst>
          </p:cNvPr>
          <p:cNvCxnSpPr>
            <a:cxnSpLocks/>
          </p:cNvCxnSpPr>
          <p:nvPr/>
        </p:nvCxnSpPr>
        <p:spPr>
          <a:xfrm flipV="1">
            <a:off x="2246677" y="4806908"/>
            <a:ext cx="1870767" cy="3542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מחבר חץ ישר 43">
            <a:extLst>
              <a:ext uri="{FF2B5EF4-FFF2-40B4-BE49-F238E27FC236}">
                <a16:creationId xmlns:a16="http://schemas.microsoft.com/office/drawing/2014/main" id="{05BB942E-6DC1-42BC-93F2-D779AEB07EBB}"/>
              </a:ext>
            </a:extLst>
          </p:cNvPr>
          <p:cNvCxnSpPr>
            <a:cxnSpLocks/>
            <a:stCxn id="12" idx="6"/>
            <a:endCxn id="31" idx="2"/>
          </p:cNvCxnSpPr>
          <p:nvPr/>
        </p:nvCxnSpPr>
        <p:spPr>
          <a:xfrm>
            <a:off x="2291540" y="5234523"/>
            <a:ext cx="1825903" cy="335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מחבר חץ ישר 45">
            <a:extLst>
              <a:ext uri="{FF2B5EF4-FFF2-40B4-BE49-F238E27FC236}">
                <a16:creationId xmlns:a16="http://schemas.microsoft.com/office/drawing/2014/main" id="{C51EC827-6524-E887-19BC-830950CFE12E}"/>
              </a:ext>
            </a:extLst>
          </p:cNvPr>
          <p:cNvCxnSpPr>
            <a:cxnSpLocks/>
            <a:endCxn id="26" idx="2"/>
          </p:cNvCxnSpPr>
          <p:nvPr/>
        </p:nvCxnSpPr>
        <p:spPr>
          <a:xfrm>
            <a:off x="2287054" y="4324914"/>
            <a:ext cx="1830390" cy="427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מחבר חץ ישר 46">
            <a:extLst>
              <a:ext uri="{FF2B5EF4-FFF2-40B4-BE49-F238E27FC236}">
                <a16:creationId xmlns:a16="http://schemas.microsoft.com/office/drawing/2014/main" id="{5D2417A8-E74A-591B-DBB6-76E2FBB61E34}"/>
              </a:ext>
            </a:extLst>
          </p:cNvPr>
          <p:cNvCxnSpPr>
            <a:cxnSpLocks/>
            <a:stCxn id="4" idx="6"/>
          </p:cNvCxnSpPr>
          <p:nvPr/>
        </p:nvCxnSpPr>
        <p:spPr>
          <a:xfrm>
            <a:off x="2246677" y="3599863"/>
            <a:ext cx="1868523" cy="253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מחבר חץ ישר 48">
            <a:extLst>
              <a:ext uri="{FF2B5EF4-FFF2-40B4-BE49-F238E27FC236}">
                <a16:creationId xmlns:a16="http://schemas.microsoft.com/office/drawing/2014/main" id="{358B03F3-127F-9612-7406-7CA6F46FD13C}"/>
              </a:ext>
            </a:extLst>
          </p:cNvPr>
          <p:cNvCxnSpPr>
            <a:cxnSpLocks/>
          </p:cNvCxnSpPr>
          <p:nvPr/>
        </p:nvCxnSpPr>
        <p:spPr>
          <a:xfrm flipV="1">
            <a:off x="2239947" y="3187079"/>
            <a:ext cx="1855064" cy="1129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מחבר חץ ישר 53">
            <a:extLst>
              <a:ext uri="{FF2B5EF4-FFF2-40B4-BE49-F238E27FC236}">
                <a16:creationId xmlns:a16="http://schemas.microsoft.com/office/drawing/2014/main" id="{C8714A83-9A3C-ACF1-FFF0-9AD3127BD8DD}"/>
              </a:ext>
            </a:extLst>
          </p:cNvPr>
          <p:cNvCxnSpPr>
            <a:cxnSpLocks/>
          </p:cNvCxnSpPr>
          <p:nvPr/>
        </p:nvCxnSpPr>
        <p:spPr>
          <a:xfrm flipV="1">
            <a:off x="2219759" y="4039837"/>
            <a:ext cx="1931331" cy="11131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מחבר חץ ישר 54">
            <a:extLst>
              <a:ext uri="{FF2B5EF4-FFF2-40B4-BE49-F238E27FC236}">
                <a16:creationId xmlns:a16="http://schemas.microsoft.com/office/drawing/2014/main" id="{D973CA78-132A-807A-2CC2-4F6713DD46F7}"/>
              </a:ext>
            </a:extLst>
          </p:cNvPr>
          <p:cNvCxnSpPr>
            <a:cxnSpLocks/>
            <a:stCxn id="4" idx="6"/>
          </p:cNvCxnSpPr>
          <p:nvPr/>
        </p:nvCxnSpPr>
        <p:spPr>
          <a:xfrm>
            <a:off x="2246677" y="3599863"/>
            <a:ext cx="1893198" cy="18023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מחבר חץ ישר 55">
            <a:extLst>
              <a:ext uri="{FF2B5EF4-FFF2-40B4-BE49-F238E27FC236}">
                <a16:creationId xmlns:a16="http://schemas.microsoft.com/office/drawing/2014/main" id="{338B3128-9012-3585-EF8D-01BFA06D97AA}"/>
              </a:ext>
            </a:extLst>
          </p:cNvPr>
          <p:cNvCxnSpPr>
            <a:cxnSpLocks/>
            <a:stCxn id="4" idx="6"/>
          </p:cNvCxnSpPr>
          <p:nvPr/>
        </p:nvCxnSpPr>
        <p:spPr>
          <a:xfrm>
            <a:off x="2246677" y="3599863"/>
            <a:ext cx="1904413" cy="10727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מחבר חץ ישר 56">
            <a:extLst>
              <a:ext uri="{FF2B5EF4-FFF2-40B4-BE49-F238E27FC236}">
                <a16:creationId xmlns:a16="http://schemas.microsoft.com/office/drawing/2014/main" id="{34D966A0-1FFC-D53E-4BC0-C73C0BF87731}"/>
              </a:ext>
            </a:extLst>
          </p:cNvPr>
          <p:cNvCxnSpPr>
            <a:cxnSpLocks/>
          </p:cNvCxnSpPr>
          <p:nvPr/>
        </p:nvCxnSpPr>
        <p:spPr>
          <a:xfrm flipV="1">
            <a:off x="2257893" y="3264527"/>
            <a:ext cx="1929087" cy="1867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מחבר חץ ישר 57">
            <a:extLst>
              <a:ext uri="{FF2B5EF4-FFF2-40B4-BE49-F238E27FC236}">
                <a16:creationId xmlns:a16="http://schemas.microsoft.com/office/drawing/2014/main" id="{045B34A9-E4F3-FBD3-F5C6-5274CDBBE5C1}"/>
              </a:ext>
            </a:extLst>
          </p:cNvPr>
          <p:cNvCxnSpPr>
            <a:cxnSpLocks/>
          </p:cNvCxnSpPr>
          <p:nvPr/>
        </p:nvCxnSpPr>
        <p:spPr>
          <a:xfrm>
            <a:off x="2287054" y="4324914"/>
            <a:ext cx="1828146" cy="11433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מחבר חץ ישר 58">
            <a:extLst>
              <a:ext uri="{FF2B5EF4-FFF2-40B4-BE49-F238E27FC236}">
                <a16:creationId xmlns:a16="http://schemas.microsoft.com/office/drawing/2014/main" id="{E206924B-48FA-8D4C-1CFE-C8CE95FC57A6}"/>
              </a:ext>
            </a:extLst>
          </p:cNvPr>
          <p:cNvCxnSpPr>
            <a:cxnSpLocks/>
            <a:endCxn id="35" idx="2"/>
          </p:cNvCxnSpPr>
          <p:nvPr/>
        </p:nvCxnSpPr>
        <p:spPr>
          <a:xfrm flipV="1">
            <a:off x="4862160" y="4801758"/>
            <a:ext cx="1812445" cy="7641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מחבר חץ ישר 59">
            <a:extLst>
              <a:ext uri="{FF2B5EF4-FFF2-40B4-BE49-F238E27FC236}">
                <a16:creationId xmlns:a16="http://schemas.microsoft.com/office/drawing/2014/main" id="{A9F12420-802E-3718-D9E5-2BD485949A33}"/>
              </a:ext>
            </a:extLst>
          </p:cNvPr>
          <p:cNvCxnSpPr>
            <a:cxnSpLocks/>
          </p:cNvCxnSpPr>
          <p:nvPr/>
        </p:nvCxnSpPr>
        <p:spPr>
          <a:xfrm flipV="1">
            <a:off x="4868890" y="4065379"/>
            <a:ext cx="1783284" cy="6908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מחבר חץ ישר 63">
            <a:extLst>
              <a:ext uri="{FF2B5EF4-FFF2-40B4-BE49-F238E27FC236}">
                <a16:creationId xmlns:a16="http://schemas.microsoft.com/office/drawing/2014/main" id="{7141332C-46FB-629C-FF9B-CCF5056943E0}"/>
              </a:ext>
            </a:extLst>
          </p:cNvPr>
          <p:cNvCxnSpPr>
            <a:cxnSpLocks/>
          </p:cNvCxnSpPr>
          <p:nvPr/>
        </p:nvCxnSpPr>
        <p:spPr>
          <a:xfrm>
            <a:off x="4898050" y="3166481"/>
            <a:ext cx="1754123" cy="7275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מחבר חץ ישר 64">
            <a:extLst>
              <a:ext uri="{FF2B5EF4-FFF2-40B4-BE49-F238E27FC236}">
                <a16:creationId xmlns:a16="http://schemas.microsoft.com/office/drawing/2014/main" id="{69AC545F-771D-6298-435C-6B49F13BEBC3}"/>
              </a:ext>
            </a:extLst>
          </p:cNvPr>
          <p:cNvCxnSpPr>
            <a:cxnSpLocks/>
          </p:cNvCxnSpPr>
          <p:nvPr/>
        </p:nvCxnSpPr>
        <p:spPr>
          <a:xfrm>
            <a:off x="4898051" y="4021710"/>
            <a:ext cx="1783283" cy="6389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מחבר חץ ישר 65">
            <a:extLst>
              <a:ext uri="{FF2B5EF4-FFF2-40B4-BE49-F238E27FC236}">
                <a16:creationId xmlns:a16="http://schemas.microsoft.com/office/drawing/2014/main" id="{E644AC51-F8B1-07A6-456E-F953EA1A69EE}"/>
              </a:ext>
            </a:extLst>
          </p:cNvPr>
          <p:cNvCxnSpPr>
            <a:cxnSpLocks/>
          </p:cNvCxnSpPr>
          <p:nvPr/>
        </p:nvCxnSpPr>
        <p:spPr>
          <a:xfrm flipV="1">
            <a:off x="4907024" y="4721838"/>
            <a:ext cx="1774311" cy="79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מחבר חץ ישר 66">
            <a:extLst>
              <a:ext uri="{FF2B5EF4-FFF2-40B4-BE49-F238E27FC236}">
                <a16:creationId xmlns:a16="http://schemas.microsoft.com/office/drawing/2014/main" id="{3CEFA2D0-2434-751A-68E5-8E7EBC7AC739}"/>
              </a:ext>
            </a:extLst>
          </p:cNvPr>
          <p:cNvCxnSpPr>
            <a:cxnSpLocks/>
          </p:cNvCxnSpPr>
          <p:nvPr/>
        </p:nvCxnSpPr>
        <p:spPr>
          <a:xfrm flipV="1">
            <a:off x="4891321" y="4142826"/>
            <a:ext cx="1776554" cy="1374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מחבר חץ ישר 67">
            <a:extLst>
              <a:ext uri="{FF2B5EF4-FFF2-40B4-BE49-F238E27FC236}">
                <a16:creationId xmlns:a16="http://schemas.microsoft.com/office/drawing/2014/main" id="{31FF903B-ABF0-13A2-4FD9-3F12CC1979BF}"/>
              </a:ext>
            </a:extLst>
          </p:cNvPr>
          <p:cNvCxnSpPr>
            <a:cxnSpLocks/>
            <a:endCxn id="33" idx="2"/>
          </p:cNvCxnSpPr>
          <p:nvPr/>
        </p:nvCxnSpPr>
        <p:spPr>
          <a:xfrm flipV="1">
            <a:off x="4884592" y="3984428"/>
            <a:ext cx="1767582" cy="22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מחבר חץ ישר 68">
            <a:extLst>
              <a:ext uri="{FF2B5EF4-FFF2-40B4-BE49-F238E27FC236}">
                <a16:creationId xmlns:a16="http://schemas.microsoft.com/office/drawing/2014/main" id="{4E170AE3-FC67-6DCE-958A-AED54CCC8E8A}"/>
              </a:ext>
            </a:extLst>
          </p:cNvPr>
          <p:cNvCxnSpPr>
            <a:cxnSpLocks/>
            <a:endCxn id="35" idx="1"/>
          </p:cNvCxnSpPr>
          <p:nvPr/>
        </p:nvCxnSpPr>
        <p:spPr>
          <a:xfrm>
            <a:off x="4913753" y="3189137"/>
            <a:ext cx="1872871" cy="14139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אליפסה 70">
            <a:extLst>
              <a:ext uri="{FF2B5EF4-FFF2-40B4-BE49-F238E27FC236}">
                <a16:creationId xmlns:a16="http://schemas.microsoft.com/office/drawing/2014/main" id="{8B37DDDD-450C-937A-C60D-B1D797B16AF5}"/>
              </a:ext>
            </a:extLst>
          </p:cNvPr>
          <p:cNvSpPr/>
          <p:nvPr/>
        </p:nvSpPr>
        <p:spPr>
          <a:xfrm>
            <a:off x="10445901" y="3094808"/>
            <a:ext cx="735481" cy="601875"/>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2" name="אליפסה 71">
            <a:extLst>
              <a:ext uri="{FF2B5EF4-FFF2-40B4-BE49-F238E27FC236}">
                <a16:creationId xmlns:a16="http://schemas.microsoft.com/office/drawing/2014/main" id="{8CE27647-2746-3CF1-9BDC-7620E2AEC241}"/>
              </a:ext>
            </a:extLst>
          </p:cNvPr>
          <p:cNvSpPr/>
          <p:nvPr/>
        </p:nvSpPr>
        <p:spPr>
          <a:xfrm>
            <a:off x="10467470" y="3970263"/>
            <a:ext cx="735481" cy="601875"/>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73" name="אליפסה 72">
            <a:extLst>
              <a:ext uri="{FF2B5EF4-FFF2-40B4-BE49-F238E27FC236}">
                <a16:creationId xmlns:a16="http://schemas.microsoft.com/office/drawing/2014/main" id="{C893F566-2679-6AFF-77DA-5F9D45C92C2B}"/>
              </a:ext>
            </a:extLst>
          </p:cNvPr>
          <p:cNvSpPr/>
          <p:nvPr/>
        </p:nvSpPr>
        <p:spPr>
          <a:xfrm>
            <a:off x="10489038" y="4845718"/>
            <a:ext cx="735481" cy="601875"/>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4" name="אליפסה 73">
            <a:extLst>
              <a:ext uri="{FF2B5EF4-FFF2-40B4-BE49-F238E27FC236}">
                <a16:creationId xmlns:a16="http://schemas.microsoft.com/office/drawing/2014/main" id="{4C7A5AC7-3BC5-C8CF-4067-1BEF7D6BD23D}"/>
              </a:ext>
            </a:extLst>
          </p:cNvPr>
          <p:cNvSpPr/>
          <p:nvPr/>
        </p:nvSpPr>
        <p:spPr>
          <a:xfrm>
            <a:off x="12980182" y="2578537"/>
            <a:ext cx="735481" cy="601875"/>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5" name="אליפסה 74">
            <a:extLst>
              <a:ext uri="{FF2B5EF4-FFF2-40B4-BE49-F238E27FC236}">
                <a16:creationId xmlns:a16="http://schemas.microsoft.com/office/drawing/2014/main" id="{84E6BB53-7B18-49B8-E91A-6E14CBAA8DB6}"/>
              </a:ext>
            </a:extLst>
          </p:cNvPr>
          <p:cNvSpPr/>
          <p:nvPr/>
        </p:nvSpPr>
        <p:spPr>
          <a:xfrm>
            <a:off x="12980182" y="3453992"/>
            <a:ext cx="735481" cy="601875"/>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6" name="אליפסה 75">
            <a:extLst>
              <a:ext uri="{FF2B5EF4-FFF2-40B4-BE49-F238E27FC236}">
                <a16:creationId xmlns:a16="http://schemas.microsoft.com/office/drawing/2014/main" id="{CA16796C-1383-A337-BDD9-AC1B0683CC00}"/>
              </a:ext>
            </a:extLst>
          </p:cNvPr>
          <p:cNvSpPr/>
          <p:nvPr/>
        </p:nvSpPr>
        <p:spPr>
          <a:xfrm>
            <a:off x="12980182" y="4329447"/>
            <a:ext cx="735481" cy="601875"/>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7" name="אליפסה 76">
            <a:extLst>
              <a:ext uri="{FF2B5EF4-FFF2-40B4-BE49-F238E27FC236}">
                <a16:creationId xmlns:a16="http://schemas.microsoft.com/office/drawing/2014/main" id="{28174C0D-53D0-DCF5-1531-E397ECA2F01D}"/>
              </a:ext>
            </a:extLst>
          </p:cNvPr>
          <p:cNvSpPr/>
          <p:nvPr/>
        </p:nvSpPr>
        <p:spPr>
          <a:xfrm>
            <a:off x="12980182" y="5204902"/>
            <a:ext cx="735481" cy="601875"/>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8" name="אליפסה 77">
            <a:extLst>
              <a:ext uri="{FF2B5EF4-FFF2-40B4-BE49-F238E27FC236}">
                <a16:creationId xmlns:a16="http://schemas.microsoft.com/office/drawing/2014/main" id="{A874E20A-9DA7-8464-4524-6C5624DABC63}"/>
              </a:ext>
            </a:extLst>
          </p:cNvPr>
          <p:cNvSpPr/>
          <p:nvPr/>
        </p:nvSpPr>
        <p:spPr>
          <a:xfrm>
            <a:off x="15417405" y="3506722"/>
            <a:ext cx="735481" cy="601875"/>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9" name="אליפסה 78">
            <a:extLst>
              <a:ext uri="{FF2B5EF4-FFF2-40B4-BE49-F238E27FC236}">
                <a16:creationId xmlns:a16="http://schemas.microsoft.com/office/drawing/2014/main" id="{FBA5AE37-BEA5-DE4B-3898-C59832E39861}"/>
              </a:ext>
            </a:extLst>
          </p:cNvPr>
          <p:cNvSpPr/>
          <p:nvPr/>
        </p:nvSpPr>
        <p:spPr>
          <a:xfrm>
            <a:off x="15438973" y="4382177"/>
            <a:ext cx="735481" cy="601875"/>
          </a:xfrm>
          <a:prstGeom prst="ellipse">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0" name="מחבר חץ ישר 79">
            <a:extLst>
              <a:ext uri="{FF2B5EF4-FFF2-40B4-BE49-F238E27FC236}">
                <a16:creationId xmlns:a16="http://schemas.microsoft.com/office/drawing/2014/main" id="{E1269CD1-E005-0F3F-97E0-E9462BE665D1}"/>
              </a:ext>
            </a:extLst>
          </p:cNvPr>
          <p:cNvCxnSpPr>
            <a:cxnSpLocks/>
            <a:stCxn id="71" idx="6"/>
            <a:endCxn id="74" idx="2"/>
          </p:cNvCxnSpPr>
          <p:nvPr/>
        </p:nvCxnSpPr>
        <p:spPr>
          <a:xfrm flipV="1">
            <a:off x="11181382" y="2879475"/>
            <a:ext cx="1798800" cy="516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מחבר חץ ישר 80">
            <a:extLst>
              <a:ext uri="{FF2B5EF4-FFF2-40B4-BE49-F238E27FC236}">
                <a16:creationId xmlns:a16="http://schemas.microsoft.com/office/drawing/2014/main" id="{ABAD8879-E3BA-D826-CCF5-924DF16AFEEC}"/>
              </a:ext>
            </a:extLst>
          </p:cNvPr>
          <p:cNvCxnSpPr>
            <a:cxnSpLocks/>
          </p:cNvCxnSpPr>
          <p:nvPr/>
        </p:nvCxnSpPr>
        <p:spPr>
          <a:xfrm flipV="1">
            <a:off x="11181382" y="3784052"/>
            <a:ext cx="1798800" cy="379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מחבר חץ ישר 81">
            <a:extLst>
              <a:ext uri="{FF2B5EF4-FFF2-40B4-BE49-F238E27FC236}">
                <a16:creationId xmlns:a16="http://schemas.microsoft.com/office/drawing/2014/main" id="{115A81CA-ABFC-5DDC-1FF8-34EA78AD9B0F}"/>
              </a:ext>
            </a:extLst>
          </p:cNvPr>
          <p:cNvCxnSpPr>
            <a:cxnSpLocks/>
          </p:cNvCxnSpPr>
          <p:nvPr/>
        </p:nvCxnSpPr>
        <p:spPr>
          <a:xfrm flipV="1">
            <a:off x="11181382" y="4688630"/>
            <a:ext cx="1798800" cy="379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מחבר חץ ישר 82">
            <a:extLst>
              <a:ext uri="{FF2B5EF4-FFF2-40B4-BE49-F238E27FC236}">
                <a16:creationId xmlns:a16="http://schemas.microsoft.com/office/drawing/2014/main" id="{38338E65-27BC-A39F-ACBF-80728CA04BAE}"/>
              </a:ext>
            </a:extLst>
          </p:cNvPr>
          <p:cNvCxnSpPr>
            <a:cxnSpLocks/>
            <a:stCxn id="73" idx="6"/>
            <a:endCxn id="77" idx="2"/>
          </p:cNvCxnSpPr>
          <p:nvPr/>
        </p:nvCxnSpPr>
        <p:spPr>
          <a:xfrm>
            <a:off x="11224519" y="5146656"/>
            <a:ext cx="1755663" cy="3591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מחבר חץ ישר 83">
            <a:extLst>
              <a:ext uri="{FF2B5EF4-FFF2-40B4-BE49-F238E27FC236}">
                <a16:creationId xmlns:a16="http://schemas.microsoft.com/office/drawing/2014/main" id="{893C5F89-A511-9581-02B3-6D5884528FE0}"/>
              </a:ext>
            </a:extLst>
          </p:cNvPr>
          <p:cNvCxnSpPr>
            <a:cxnSpLocks/>
            <a:endCxn id="76" idx="2"/>
          </p:cNvCxnSpPr>
          <p:nvPr/>
        </p:nvCxnSpPr>
        <p:spPr>
          <a:xfrm>
            <a:off x="11220205" y="4172359"/>
            <a:ext cx="1759977" cy="4580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מחבר חץ ישר 84">
            <a:extLst>
              <a:ext uri="{FF2B5EF4-FFF2-40B4-BE49-F238E27FC236}">
                <a16:creationId xmlns:a16="http://schemas.microsoft.com/office/drawing/2014/main" id="{227E21B7-1F6B-A3FE-27BE-012173C5962C}"/>
              </a:ext>
            </a:extLst>
          </p:cNvPr>
          <p:cNvCxnSpPr>
            <a:cxnSpLocks/>
            <a:stCxn id="71" idx="6"/>
          </p:cNvCxnSpPr>
          <p:nvPr/>
        </p:nvCxnSpPr>
        <p:spPr>
          <a:xfrm>
            <a:off x="11181382" y="3395746"/>
            <a:ext cx="1796644" cy="2718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מחבר חץ ישר 85">
            <a:extLst>
              <a:ext uri="{FF2B5EF4-FFF2-40B4-BE49-F238E27FC236}">
                <a16:creationId xmlns:a16="http://schemas.microsoft.com/office/drawing/2014/main" id="{4D9682B4-4ADC-3922-C19A-267595AEAB1A}"/>
              </a:ext>
            </a:extLst>
          </p:cNvPr>
          <p:cNvCxnSpPr>
            <a:cxnSpLocks/>
          </p:cNvCxnSpPr>
          <p:nvPr/>
        </p:nvCxnSpPr>
        <p:spPr>
          <a:xfrm flipV="1">
            <a:off x="11174911" y="2953606"/>
            <a:ext cx="1783702" cy="12099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מחבר חץ ישר 86">
            <a:extLst>
              <a:ext uri="{FF2B5EF4-FFF2-40B4-BE49-F238E27FC236}">
                <a16:creationId xmlns:a16="http://schemas.microsoft.com/office/drawing/2014/main" id="{9F9A7990-4C55-84E0-6934-A4368427487E}"/>
              </a:ext>
            </a:extLst>
          </p:cNvPr>
          <p:cNvCxnSpPr>
            <a:cxnSpLocks/>
          </p:cNvCxnSpPr>
          <p:nvPr/>
        </p:nvCxnSpPr>
        <p:spPr>
          <a:xfrm flipV="1">
            <a:off x="11155499" y="3867009"/>
            <a:ext cx="1857035" cy="11922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מחבר חץ ישר 87">
            <a:extLst>
              <a:ext uri="{FF2B5EF4-FFF2-40B4-BE49-F238E27FC236}">
                <a16:creationId xmlns:a16="http://schemas.microsoft.com/office/drawing/2014/main" id="{118EB5BF-3004-A6F1-298C-476D370D7361}"/>
              </a:ext>
            </a:extLst>
          </p:cNvPr>
          <p:cNvCxnSpPr>
            <a:cxnSpLocks/>
            <a:stCxn id="71" idx="6"/>
          </p:cNvCxnSpPr>
          <p:nvPr/>
        </p:nvCxnSpPr>
        <p:spPr>
          <a:xfrm>
            <a:off x="11181382" y="3395746"/>
            <a:ext cx="1820369" cy="19305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מחבר חץ ישר 88">
            <a:extLst>
              <a:ext uri="{FF2B5EF4-FFF2-40B4-BE49-F238E27FC236}">
                <a16:creationId xmlns:a16="http://schemas.microsoft.com/office/drawing/2014/main" id="{065661DC-AD8C-8C28-A338-5BA5AFA5EBBE}"/>
              </a:ext>
            </a:extLst>
          </p:cNvPr>
          <p:cNvCxnSpPr>
            <a:cxnSpLocks/>
            <a:stCxn id="71" idx="6"/>
          </p:cNvCxnSpPr>
          <p:nvPr/>
        </p:nvCxnSpPr>
        <p:spPr>
          <a:xfrm>
            <a:off x="11181382" y="3395746"/>
            <a:ext cx="1831153" cy="1149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מחבר חץ ישר 89">
            <a:extLst>
              <a:ext uri="{FF2B5EF4-FFF2-40B4-BE49-F238E27FC236}">
                <a16:creationId xmlns:a16="http://schemas.microsoft.com/office/drawing/2014/main" id="{3AD9F4E3-71AE-20B7-77CB-97730498974A}"/>
              </a:ext>
            </a:extLst>
          </p:cNvPr>
          <p:cNvCxnSpPr>
            <a:cxnSpLocks/>
          </p:cNvCxnSpPr>
          <p:nvPr/>
        </p:nvCxnSpPr>
        <p:spPr>
          <a:xfrm flipV="1">
            <a:off x="11192166" y="3036562"/>
            <a:ext cx="1854878" cy="1999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מחבר חץ ישר 90">
            <a:extLst>
              <a:ext uri="{FF2B5EF4-FFF2-40B4-BE49-F238E27FC236}">
                <a16:creationId xmlns:a16="http://schemas.microsoft.com/office/drawing/2014/main" id="{E98B94A9-400C-6702-217C-CD07383CE397}"/>
              </a:ext>
            </a:extLst>
          </p:cNvPr>
          <p:cNvCxnSpPr>
            <a:cxnSpLocks/>
          </p:cNvCxnSpPr>
          <p:nvPr/>
        </p:nvCxnSpPr>
        <p:spPr>
          <a:xfrm>
            <a:off x="11220205" y="4172359"/>
            <a:ext cx="1757820" cy="1224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מחבר חץ ישר 91">
            <a:extLst>
              <a:ext uri="{FF2B5EF4-FFF2-40B4-BE49-F238E27FC236}">
                <a16:creationId xmlns:a16="http://schemas.microsoft.com/office/drawing/2014/main" id="{5352C938-AC09-BF2B-463D-A17647A9C3C5}"/>
              </a:ext>
            </a:extLst>
          </p:cNvPr>
          <p:cNvCxnSpPr>
            <a:cxnSpLocks/>
            <a:endCxn id="79" idx="2"/>
          </p:cNvCxnSpPr>
          <p:nvPr/>
        </p:nvCxnSpPr>
        <p:spPr>
          <a:xfrm flipV="1">
            <a:off x="13696251" y="4683114"/>
            <a:ext cx="1742722" cy="818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מחבר חץ ישר 92">
            <a:extLst>
              <a:ext uri="{FF2B5EF4-FFF2-40B4-BE49-F238E27FC236}">
                <a16:creationId xmlns:a16="http://schemas.microsoft.com/office/drawing/2014/main" id="{38E18A1C-9FBD-2D4F-8A82-037CF0C9C3A9}"/>
              </a:ext>
            </a:extLst>
          </p:cNvPr>
          <p:cNvCxnSpPr>
            <a:cxnSpLocks/>
          </p:cNvCxnSpPr>
          <p:nvPr/>
        </p:nvCxnSpPr>
        <p:spPr>
          <a:xfrm flipV="1">
            <a:off x="13702721" y="3894367"/>
            <a:ext cx="1714683" cy="7399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מחבר חץ ישר 93">
            <a:extLst>
              <a:ext uri="{FF2B5EF4-FFF2-40B4-BE49-F238E27FC236}">
                <a16:creationId xmlns:a16="http://schemas.microsoft.com/office/drawing/2014/main" id="{9D9A0952-6904-5BFD-25A0-6FC97C964B44}"/>
              </a:ext>
            </a:extLst>
          </p:cNvPr>
          <p:cNvCxnSpPr>
            <a:cxnSpLocks/>
          </p:cNvCxnSpPr>
          <p:nvPr/>
        </p:nvCxnSpPr>
        <p:spPr>
          <a:xfrm>
            <a:off x="13730760" y="2931543"/>
            <a:ext cx="1686644" cy="7792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מחבר חץ ישר 94">
            <a:extLst>
              <a:ext uri="{FF2B5EF4-FFF2-40B4-BE49-F238E27FC236}">
                <a16:creationId xmlns:a16="http://schemas.microsoft.com/office/drawing/2014/main" id="{687C1620-910E-54BF-3918-51D328AFE6FB}"/>
              </a:ext>
            </a:extLst>
          </p:cNvPr>
          <p:cNvCxnSpPr>
            <a:cxnSpLocks/>
          </p:cNvCxnSpPr>
          <p:nvPr/>
        </p:nvCxnSpPr>
        <p:spPr>
          <a:xfrm>
            <a:off x="13730761" y="3847593"/>
            <a:ext cx="1714683" cy="6843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מחבר חץ ישר 95">
            <a:extLst>
              <a:ext uri="{FF2B5EF4-FFF2-40B4-BE49-F238E27FC236}">
                <a16:creationId xmlns:a16="http://schemas.microsoft.com/office/drawing/2014/main" id="{6C2A5166-2295-C3BD-B3A5-22C3F76A7AF9}"/>
              </a:ext>
            </a:extLst>
          </p:cNvPr>
          <p:cNvCxnSpPr>
            <a:cxnSpLocks/>
          </p:cNvCxnSpPr>
          <p:nvPr/>
        </p:nvCxnSpPr>
        <p:spPr>
          <a:xfrm flipV="1">
            <a:off x="13739388" y="4597510"/>
            <a:ext cx="1706055" cy="856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מחבר חץ ישר 96">
            <a:extLst>
              <a:ext uri="{FF2B5EF4-FFF2-40B4-BE49-F238E27FC236}">
                <a16:creationId xmlns:a16="http://schemas.microsoft.com/office/drawing/2014/main" id="{8B53F653-6241-7C45-AC70-63B56E3975F5}"/>
              </a:ext>
            </a:extLst>
          </p:cNvPr>
          <p:cNvCxnSpPr>
            <a:cxnSpLocks/>
          </p:cNvCxnSpPr>
          <p:nvPr/>
        </p:nvCxnSpPr>
        <p:spPr>
          <a:xfrm flipV="1">
            <a:off x="13724290" y="3977322"/>
            <a:ext cx="1708212" cy="1472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מחבר חץ ישר 97">
            <a:extLst>
              <a:ext uri="{FF2B5EF4-FFF2-40B4-BE49-F238E27FC236}">
                <a16:creationId xmlns:a16="http://schemas.microsoft.com/office/drawing/2014/main" id="{41016195-0494-7B6A-CF71-4BA3A850263C}"/>
              </a:ext>
            </a:extLst>
          </p:cNvPr>
          <p:cNvCxnSpPr>
            <a:cxnSpLocks/>
            <a:endCxn id="78" idx="2"/>
          </p:cNvCxnSpPr>
          <p:nvPr/>
        </p:nvCxnSpPr>
        <p:spPr>
          <a:xfrm flipV="1">
            <a:off x="13717820" y="3807659"/>
            <a:ext cx="1699585" cy="240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מחבר חץ ישר 98">
            <a:extLst>
              <a:ext uri="{FF2B5EF4-FFF2-40B4-BE49-F238E27FC236}">
                <a16:creationId xmlns:a16="http://schemas.microsoft.com/office/drawing/2014/main" id="{D1CE5D2D-F594-6A12-AA5A-9EB3249B7E70}"/>
              </a:ext>
            </a:extLst>
          </p:cNvPr>
          <p:cNvCxnSpPr>
            <a:cxnSpLocks/>
            <a:endCxn id="79" idx="1"/>
          </p:cNvCxnSpPr>
          <p:nvPr/>
        </p:nvCxnSpPr>
        <p:spPr>
          <a:xfrm>
            <a:off x="13745859" y="2955811"/>
            <a:ext cx="1800824" cy="15145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06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down)">
                                      <p:cBhvr>
                                        <p:cTn id="42" dur="500"/>
                                        <p:tgtEl>
                                          <p:spTgt spid="36"/>
                                        </p:tgtEl>
                                      </p:cBhvr>
                                    </p:animEffect>
                                  </p:childTnLst>
                                </p:cTn>
                              </p:par>
                              <p:par>
                                <p:cTn id="43" presetID="2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down)">
                                      <p:cBhvr>
                                        <p:cTn id="45" dur="500"/>
                                        <p:tgtEl>
                                          <p:spTgt spid="40"/>
                                        </p:tgtEl>
                                      </p:cBhvr>
                                    </p:animEffect>
                                  </p:childTnLst>
                                </p:cTn>
                              </p:par>
                              <p:par>
                                <p:cTn id="46" presetID="22" presetClass="entr" presetSubtype="4"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par>
                                <p:cTn id="49" presetID="22" presetClass="entr" presetSubtype="4"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par>
                                <p:cTn id="52" presetID="22" presetClass="entr" presetSubtype="4"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down)">
                                      <p:cBhvr>
                                        <p:cTn id="54" dur="500"/>
                                        <p:tgtEl>
                                          <p:spTgt spid="46"/>
                                        </p:tgtEl>
                                      </p:cBhvr>
                                    </p:animEffect>
                                  </p:childTnLst>
                                </p:cTn>
                              </p:par>
                              <p:par>
                                <p:cTn id="55" presetID="22" presetClass="entr" presetSubtype="4"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down)">
                                      <p:cBhvr>
                                        <p:cTn id="57" dur="500"/>
                                        <p:tgtEl>
                                          <p:spTgt spid="47"/>
                                        </p:tgtEl>
                                      </p:cBhvr>
                                    </p:animEffect>
                                  </p:childTnLst>
                                </p:cTn>
                              </p:par>
                              <p:par>
                                <p:cTn id="58" presetID="22" presetClass="entr" presetSubtype="4"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down)">
                                      <p:cBhvr>
                                        <p:cTn id="60" dur="500"/>
                                        <p:tgtEl>
                                          <p:spTgt spid="49"/>
                                        </p:tgtEl>
                                      </p:cBhvr>
                                    </p:animEffect>
                                  </p:childTnLst>
                                </p:cTn>
                              </p:par>
                              <p:par>
                                <p:cTn id="61" presetID="22" presetClass="entr" presetSubtype="4"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down)">
                                      <p:cBhvr>
                                        <p:cTn id="63" dur="500"/>
                                        <p:tgtEl>
                                          <p:spTgt spid="54"/>
                                        </p:tgtEl>
                                      </p:cBhvr>
                                    </p:animEffect>
                                  </p:childTnLst>
                                </p:cTn>
                              </p:par>
                              <p:par>
                                <p:cTn id="64" presetID="22" presetClass="entr" presetSubtype="4" fill="hold"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down)">
                                      <p:cBhvr>
                                        <p:cTn id="66" dur="500"/>
                                        <p:tgtEl>
                                          <p:spTgt spid="55"/>
                                        </p:tgtEl>
                                      </p:cBhvr>
                                    </p:animEffect>
                                  </p:childTnLst>
                                </p:cTn>
                              </p:par>
                              <p:par>
                                <p:cTn id="67" presetID="22" presetClass="entr" presetSubtype="4"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down)">
                                      <p:cBhvr>
                                        <p:cTn id="69" dur="500"/>
                                        <p:tgtEl>
                                          <p:spTgt spid="56"/>
                                        </p:tgtEl>
                                      </p:cBhvr>
                                    </p:animEffect>
                                  </p:childTnLst>
                                </p:cTn>
                              </p:par>
                              <p:par>
                                <p:cTn id="70" presetID="22" presetClass="entr" presetSubtype="4" fill="hold"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par>
                                <p:cTn id="73" presetID="22" presetClass="entr" presetSubtype="4"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down)">
                                      <p:cBhvr>
                                        <p:cTn id="75" dur="500"/>
                                        <p:tgtEl>
                                          <p:spTgt spid="5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wipe(down)">
                                      <p:cBhvr>
                                        <p:cTn id="94" dur="500"/>
                                        <p:tgtEl>
                                          <p:spTgt spid="59"/>
                                        </p:tgtEl>
                                      </p:cBhvr>
                                    </p:animEffect>
                                  </p:childTnLst>
                                </p:cTn>
                              </p:par>
                              <p:par>
                                <p:cTn id="95" presetID="22" presetClass="entr" presetSubtype="4" fill="hold" nodeType="with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wipe(down)">
                                      <p:cBhvr>
                                        <p:cTn id="97" dur="500"/>
                                        <p:tgtEl>
                                          <p:spTgt spid="60"/>
                                        </p:tgtEl>
                                      </p:cBhvr>
                                    </p:animEffect>
                                  </p:childTnLst>
                                </p:cTn>
                              </p:par>
                              <p:par>
                                <p:cTn id="98" presetID="22" presetClass="entr" presetSubtype="4" fill="hold" nodeType="with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wipe(down)">
                                      <p:cBhvr>
                                        <p:cTn id="100" dur="500"/>
                                        <p:tgtEl>
                                          <p:spTgt spid="64"/>
                                        </p:tgtEl>
                                      </p:cBhvr>
                                    </p:animEffect>
                                  </p:childTnLst>
                                </p:cTn>
                              </p:par>
                              <p:par>
                                <p:cTn id="101" presetID="22" presetClass="entr" presetSubtype="4" fill="hold"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wipe(down)">
                                      <p:cBhvr>
                                        <p:cTn id="103" dur="500"/>
                                        <p:tgtEl>
                                          <p:spTgt spid="65"/>
                                        </p:tgtEl>
                                      </p:cBhvr>
                                    </p:animEffect>
                                  </p:childTnLst>
                                </p:cTn>
                              </p:par>
                              <p:par>
                                <p:cTn id="104" presetID="22" presetClass="entr" presetSubtype="4" fill="hold" nodeType="withEffect">
                                  <p:stCondLst>
                                    <p:cond delay="0"/>
                                  </p:stCondLst>
                                  <p:childTnLst>
                                    <p:set>
                                      <p:cBhvr>
                                        <p:cTn id="105" dur="1" fill="hold">
                                          <p:stCondLst>
                                            <p:cond delay="0"/>
                                          </p:stCondLst>
                                        </p:cTn>
                                        <p:tgtEl>
                                          <p:spTgt spid="66"/>
                                        </p:tgtEl>
                                        <p:attrNameLst>
                                          <p:attrName>style.visibility</p:attrName>
                                        </p:attrNameLst>
                                      </p:cBhvr>
                                      <p:to>
                                        <p:strVal val="visible"/>
                                      </p:to>
                                    </p:set>
                                    <p:animEffect transition="in" filter="wipe(down)">
                                      <p:cBhvr>
                                        <p:cTn id="106" dur="500"/>
                                        <p:tgtEl>
                                          <p:spTgt spid="66"/>
                                        </p:tgtEl>
                                      </p:cBhvr>
                                    </p:animEffect>
                                  </p:childTnLst>
                                </p:cTn>
                              </p:par>
                              <p:par>
                                <p:cTn id="107" presetID="22" presetClass="entr" presetSubtype="4" fill="hold" nodeType="with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wipe(down)">
                                      <p:cBhvr>
                                        <p:cTn id="109" dur="500"/>
                                        <p:tgtEl>
                                          <p:spTgt spid="67"/>
                                        </p:tgtEl>
                                      </p:cBhvr>
                                    </p:animEffect>
                                  </p:childTnLst>
                                </p:cTn>
                              </p:par>
                              <p:par>
                                <p:cTn id="110" presetID="22" presetClass="entr" presetSubtype="4" fill="hold" nodeType="with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wipe(down)">
                                      <p:cBhvr>
                                        <p:cTn id="112" dur="500"/>
                                        <p:tgtEl>
                                          <p:spTgt spid="68"/>
                                        </p:tgtEl>
                                      </p:cBhvr>
                                    </p:animEffect>
                                  </p:childTnLst>
                                </p:cTn>
                              </p:par>
                              <p:par>
                                <p:cTn id="113" presetID="22" presetClass="entr" presetSubtype="4" fill="hold" nodeType="withEffect">
                                  <p:stCondLst>
                                    <p:cond delay="0"/>
                                  </p:stCondLst>
                                  <p:childTnLst>
                                    <p:set>
                                      <p:cBhvr>
                                        <p:cTn id="114" dur="1" fill="hold">
                                          <p:stCondLst>
                                            <p:cond delay="0"/>
                                          </p:stCondLst>
                                        </p:cTn>
                                        <p:tgtEl>
                                          <p:spTgt spid="69"/>
                                        </p:tgtEl>
                                        <p:attrNameLst>
                                          <p:attrName>style.visibility</p:attrName>
                                        </p:attrNameLst>
                                      </p:cBhvr>
                                      <p:to>
                                        <p:strVal val="visible"/>
                                      </p:to>
                                    </p:set>
                                    <p:animEffect transition="in" filter="wipe(down)">
                                      <p:cBhvr>
                                        <p:cTn id="115" dur="500"/>
                                        <p:tgtEl>
                                          <p:spTgt spid="69"/>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0"/>
                                        </p:tgtEl>
                                        <p:attrNameLst>
                                          <p:attrName>style.visibility</p:attrName>
                                        </p:attrNameLst>
                                      </p:cBhvr>
                                      <p:to>
                                        <p:strVal val="visible"/>
                                      </p:to>
                                    </p:set>
                                    <p:animEffect transition="in" filter="fade">
                                      <p:cBhvr>
                                        <p:cTn id="120" dur="500"/>
                                        <p:tgtEl>
                                          <p:spTgt spid="1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500"/>
                                        <p:tgtEl>
                                          <p:spTgt spid="3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5"/>
                                        </p:tgtEl>
                                        <p:attrNameLst>
                                          <p:attrName>style.visibility</p:attrName>
                                        </p:attrNameLst>
                                      </p:cBhvr>
                                      <p:to>
                                        <p:strVal val="visible"/>
                                      </p:to>
                                    </p:set>
                                    <p:animEffect transition="in" filter="fade">
                                      <p:cBhvr>
                                        <p:cTn id="126" dur="500"/>
                                        <p:tgtEl>
                                          <p:spTgt spid="35"/>
                                        </p:tgtEl>
                                      </p:cBhvr>
                                    </p:animEffect>
                                  </p:childTnLst>
                                </p:cTn>
                              </p:par>
                            </p:childTnLst>
                          </p:cTn>
                        </p:par>
                      </p:childTnLst>
                    </p:cTn>
                  </p:par>
                  <p:par>
                    <p:cTn id="127" fill="hold">
                      <p:stCondLst>
                        <p:cond delay="indefinite"/>
                      </p:stCondLst>
                      <p:childTnLst>
                        <p:par>
                          <p:cTn id="128" fill="hold">
                            <p:stCondLst>
                              <p:cond delay="0"/>
                            </p:stCondLst>
                            <p:childTnLst>
                              <p:par>
                                <p:cTn id="129" presetID="53" presetClass="entr" presetSubtype="16" fill="hold" grpId="0" nodeType="clickEffect">
                                  <p:stCondLst>
                                    <p:cond delay="0"/>
                                  </p:stCondLst>
                                  <p:childTnLst>
                                    <p:set>
                                      <p:cBhvr>
                                        <p:cTn id="130" dur="1" fill="hold">
                                          <p:stCondLst>
                                            <p:cond delay="0"/>
                                          </p:stCondLst>
                                        </p:cTn>
                                        <p:tgtEl>
                                          <p:spTgt spid="34"/>
                                        </p:tgtEl>
                                        <p:attrNameLst>
                                          <p:attrName>style.visibility</p:attrName>
                                        </p:attrNameLst>
                                      </p:cBhvr>
                                      <p:to>
                                        <p:strVal val="visible"/>
                                      </p:to>
                                    </p:set>
                                    <p:anim calcmode="lin" valueType="num">
                                      <p:cBhvr>
                                        <p:cTn id="131" dur="500" fill="hold"/>
                                        <p:tgtEl>
                                          <p:spTgt spid="34"/>
                                        </p:tgtEl>
                                        <p:attrNameLst>
                                          <p:attrName>ppt_w</p:attrName>
                                        </p:attrNameLst>
                                      </p:cBhvr>
                                      <p:tavLst>
                                        <p:tav tm="0">
                                          <p:val>
                                            <p:fltVal val="0"/>
                                          </p:val>
                                        </p:tav>
                                        <p:tav tm="100000">
                                          <p:val>
                                            <p:strVal val="#ppt_w"/>
                                          </p:val>
                                        </p:tav>
                                      </p:tavLst>
                                    </p:anim>
                                    <p:anim calcmode="lin" valueType="num">
                                      <p:cBhvr>
                                        <p:cTn id="132" dur="500" fill="hold"/>
                                        <p:tgtEl>
                                          <p:spTgt spid="34"/>
                                        </p:tgtEl>
                                        <p:attrNameLst>
                                          <p:attrName>ppt_h</p:attrName>
                                        </p:attrNameLst>
                                      </p:cBhvr>
                                      <p:tavLst>
                                        <p:tav tm="0">
                                          <p:val>
                                            <p:fltVal val="0"/>
                                          </p:val>
                                        </p:tav>
                                        <p:tav tm="100000">
                                          <p:val>
                                            <p:strVal val="#ppt_h"/>
                                          </p:val>
                                        </p:tav>
                                      </p:tavLst>
                                    </p:anim>
                                    <p:animEffect transition="in" filter="fade">
                                      <p:cBhvr>
                                        <p:cTn id="133" dur="500"/>
                                        <p:tgtEl>
                                          <p:spTgt spid="34"/>
                                        </p:tgtEl>
                                      </p:cBhvr>
                                    </p:animEffect>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25"/>
                                        </p:tgtEl>
                                        <p:attrNameLst>
                                          <p:attrName>style.visibility</p:attrName>
                                        </p:attrNameLst>
                                      </p:cBhvr>
                                      <p:to>
                                        <p:strVal val="visible"/>
                                      </p:to>
                                    </p:set>
                                    <p:anim calcmode="lin" valueType="num">
                                      <p:cBhvr additive="base">
                                        <p:cTn id="138" dur="500" fill="hold"/>
                                        <p:tgtEl>
                                          <p:spTgt spid="25"/>
                                        </p:tgtEl>
                                        <p:attrNameLst>
                                          <p:attrName>ppt_x</p:attrName>
                                        </p:attrNameLst>
                                      </p:cBhvr>
                                      <p:tavLst>
                                        <p:tav tm="0">
                                          <p:val>
                                            <p:strVal val="#ppt_x"/>
                                          </p:val>
                                        </p:tav>
                                        <p:tav tm="100000">
                                          <p:val>
                                            <p:strVal val="#ppt_x"/>
                                          </p:val>
                                        </p:tav>
                                      </p:tavLst>
                                    </p:anim>
                                    <p:anim calcmode="lin" valueType="num">
                                      <p:cBhvr additive="base">
                                        <p:cTn id="139" dur="500" fill="hold"/>
                                        <p:tgtEl>
                                          <p:spTgt spid="25"/>
                                        </p:tgtEl>
                                        <p:attrNameLst>
                                          <p:attrName>ppt_y</p:attrName>
                                        </p:attrNameLst>
                                      </p:cBhvr>
                                      <p:tavLst>
                                        <p:tav tm="0">
                                          <p:val>
                                            <p:strVal val="1+#ppt_h/2"/>
                                          </p:val>
                                        </p:tav>
                                        <p:tav tm="100000">
                                          <p:val>
                                            <p:strVal val="#ppt_y"/>
                                          </p:val>
                                        </p:tav>
                                      </p:tavLst>
                                    </p:anim>
                                  </p:childTnLst>
                                </p:cTn>
                              </p:par>
                              <p:par>
                                <p:cTn id="140" presetID="2" presetClass="entr" presetSubtype="4" fill="hold" nodeType="withEffect">
                                  <p:stCondLst>
                                    <p:cond delay="0"/>
                                  </p:stCondLst>
                                  <p:childTnLst>
                                    <p:set>
                                      <p:cBhvr>
                                        <p:cTn id="141" dur="1" fill="hold">
                                          <p:stCondLst>
                                            <p:cond delay="0"/>
                                          </p:stCondLst>
                                        </p:cTn>
                                        <p:tgtEl>
                                          <p:spTgt spid="23"/>
                                        </p:tgtEl>
                                        <p:attrNameLst>
                                          <p:attrName>style.visibility</p:attrName>
                                        </p:attrNameLst>
                                      </p:cBhvr>
                                      <p:to>
                                        <p:strVal val="visible"/>
                                      </p:to>
                                    </p:set>
                                    <p:anim calcmode="lin" valueType="num">
                                      <p:cBhvr additive="base">
                                        <p:cTn id="142" dur="500" fill="hold"/>
                                        <p:tgtEl>
                                          <p:spTgt spid="23"/>
                                        </p:tgtEl>
                                        <p:attrNameLst>
                                          <p:attrName>ppt_x</p:attrName>
                                        </p:attrNameLst>
                                      </p:cBhvr>
                                      <p:tavLst>
                                        <p:tav tm="0">
                                          <p:val>
                                            <p:strVal val="#ppt_x"/>
                                          </p:val>
                                        </p:tav>
                                        <p:tav tm="100000">
                                          <p:val>
                                            <p:strVal val="#ppt_x"/>
                                          </p:val>
                                        </p:tav>
                                      </p:tavLst>
                                    </p:anim>
                                    <p:anim calcmode="lin" valueType="num">
                                      <p:cBhvr additive="base">
                                        <p:cTn id="143" dur="500" fill="hold"/>
                                        <p:tgtEl>
                                          <p:spTgt spid="23"/>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6"/>
                                        </p:tgtEl>
                                        <p:attrNameLst>
                                          <p:attrName>style.visibility</p:attrName>
                                        </p:attrNameLst>
                                      </p:cBhvr>
                                      <p:to>
                                        <p:strVal val="visible"/>
                                      </p:to>
                                    </p:set>
                                    <p:anim calcmode="lin" valueType="num">
                                      <p:cBhvr additive="base">
                                        <p:cTn id="146" dur="500" fill="hold"/>
                                        <p:tgtEl>
                                          <p:spTgt spid="6"/>
                                        </p:tgtEl>
                                        <p:attrNameLst>
                                          <p:attrName>ppt_x</p:attrName>
                                        </p:attrNameLst>
                                      </p:cBhvr>
                                      <p:tavLst>
                                        <p:tav tm="0">
                                          <p:val>
                                            <p:strVal val="#ppt_x"/>
                                          </p:val>
                                        </p:tav>
                                        <p:tav tm="100000">
                                          <p:val>
                                            <p:strVal val="#ppt_x"/>
                                          </p:val>
                                        </p:tav>
                                      </p:tavLst>
                                    </p:anim>
                                    <p:anim calcmode="lin" valueType="num">
                                      <p:cBhvr additive="base">
                                        <p:cTn id="14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37"/>
                                        </p:tgtEl>
                                        <p:attrNameLst>
                                          <p:attrName>style.visibility</p:attrName>
                                        </p:attrNameLst>
                                      </p:cBhvr>
                                      <p:to>
                                        <p:strVal val="visible"/>
                                      </p:to>
                                    </p:set>
                                    <p:animEffect transition="in" filter="fade">
                                      <p:cBhvr>
                                        <p:cTn id="152" dur="500"/>
                                        <p:tgtEl>
                                          <p:spTgt spid="37"/>
                                        </p:tgtEl>
                                      </p:cBhvr>
                                    </p:animEffect>
                                  </p:childTnLst>
                                </p:cTn>
                              </p:par>
                            </p:childTnLst>
                          </p:cTn>
                        </p:par>
                      </p:childTnLst>
                    </p:cTn>
                  </p:par>
                  <p:par>
                    <p:cTn id="153" fill="hold">
                      <p:stCondLst>
                        <p:cond delay="indefinite"/>
                      </p:stCondLst>
                      <p:childTnLst>
                        <p:par>
                          <p:cTn id="154" fill="hold">
                            <p:stCondLst>
                              <p:cond delay="0"/>
                            </p:stCondLst>
                            <p:childTnLst>
                              <p:par>
                                <p:cTn id="155" presetID="53" presetClass="entr" presetSubtype="16" fill="hold" grpId="0" nodeType="clickEffect">
                                  <p:stCondLst>
                                    <p:cond delay="0"/>
                                  </p:stCondLst>
                                  <p:childTnLst>
                                    <p:set>
                                      <p:cBhvr>
                                        <p:cTn id="156" dur="1" fill="hold">
                                          <p:stCondLst>
                                            <p:cond delay="0"/>
                                          </p:stCondLst>
                                        </p:cTn>
                                        <p:tgtEl>
                                          <p:spTgt spid="42"/>
                                        </p:tgtEl>
                                        <p:attrNameLst>
                                          <p:attrName>style.visibility</p:attrName>
                                        </p:attrNameLst>
                                      </p:cBhvr>
                                      <p:to>
                                        <p:strVal val="visible"/>
                                      </p:to>
                                    </p:set>
                                    <p:anim calcmode="lin" valueType="num">
                                      <p:cBhvr>
                                        <p:cTn id="157" dur="500" fill="hold"/>
                                        <p:tgtEl>
                                          <p:spTgt spid="42"/>
                                        </p:tgtEl>
                                        <p:attrNameLst>
                                          <p:attrName>ppt_w</p:attrName>
                                        </p:attrNameLst>
                                      </p:cBhvr>
                                      <p:tavLst>
                                        <p:tav tm="0">
                                          <p:val>
                                            <p:fltVal val="0"/>
                                          </p:val>
                                        </p:tav>
                                        <p:tav tm="100000">
                                          <p:val>
                                            <p:strVal val="#ppt_w"/>
                                          </p:val>
                                        </p:tav>
                                      </p:tavLst>
                                    </p:anim>
                                    <p:anim calcmode="lin" valueType="num">
                                      <p:cBhvr>
                                        <p:cTn id="158" dur="500" fill="hold"/>
                                        <p:tgtEl>
                                          <p:spTgt spid="42"/>
                                        </p:tgtEl>
                                        <p:attrNameLst>
                                          <p:attrName>ppt_h</p:attrName>
                                        </p:attrNameLst>
                                      </p:cBhvr>
                                      <p:tavLst>
                                        <p:tav tm="0">
                                          <p:val>
                                            <p:fltVal val="0"/>
                                          </p:val>
                                        </p:tav>
                                        <p:tav tm="100000">
                                          <p:val>
                                            <p:strVal val="#ppt_h"/>
                                          </p:val>
                                        </p:tav>
                                      </p:tavLst>
                                    </p:anim>
                                    <p:animEffect transition="in" filter="fade">
                                      <p:cBhvr>
                                        <p:cTn id="159" dur="500"/>
                                        <p:tgtEl>
                                          <p:spTgt spid="42"/>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6"/>
                                        </p:tgtEl>
                                        <p:attrNameLst>
                                          <p:attrName>style.visibility</p:attrName>
                                        </p:attrNameLst>
                                      </p:cBhvr>
                                      <p:to>
                                        <p:strVal val="visible"/>
                                      </p:to>
                                    </p:set>
                                    <p:animEffect transition="in" filter="fade">
                                      <p:cBhvr>
                                        <p:cTn id="164" dur="500"/>
                                        <p:tgtEl>
                                          <p:spTgt spid="16"/>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72"/>
                                        </p:tgtEl>
                                        <p:attrNameLst>
                                          <p:attrName>style.visibility</p:attrName>
                                        </p:attrNameLst>
                                      </p:cBhvr>
                                      <p:to>
                                        <p:strVal val="visible"/>
                                      </p:to>
                                    </p:set>
                                    <p:animEffect transition="in" filter="fade">
                                      <p:cBhvr>
                                        <p:cTn id="167" dur="500"/>
                                        <p:tgtEl>
                                          <p:spTgt spid="72"/>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71"/>
                                        </p:tgtEl>
                                        <p:attrNameLst>
                                          <p:attrName>style.visibility</p:attrName>
                                        </p:attrNameLst>
                                      </p:cBhvr>
                                      <p:to>
                                        <p:strVal val="visible"/>
                                      </p:to>
                                    </p:set>
                                    <p:animEffect transition="in" filter="fade">
                                      <p:cBhvr>
                                        <p:cTn id="170" dur="500"/>
                                        <p:tgtEl>
                                          <p:spTgt spid="71"/>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73"/>
                                        </p:tgtEl>
                                        <p:attrNameLst>
                                          <p:attrName>style.visibility</p:attrName>
                                        </p:attrNameLst>
                                      </p:cBhvr>
                                      <p:to>
                                        <p:strVal val="visible"/>
                                      </p:to>
                                    </p:set>
                                    <p:animEffect transition="in" filter="fade">
                                      <p:cBhvr>
                                        <p:cTn id="173" dur="500"/>
                                        <p:tgtEl>
                                          <p:spTgt spid="73"/>
                                        </p:tgtEl>
                                      </p:cBhvr>
                                    </p:animEffec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grpId="0" nodeType="clickEffect">
                                  <p:stCondLst>
                                    <p:cond delay="0"/>
                                  </p:stCondLst>
                                  <p:childTnLst>
                                    <p:set>
                                      <p:cBhvr>
                                        <p:cTn id="177" dur="1" fill="hold">
                                          <p:stCondLst>
                                            <p:cond delay="0"/>
                                          </p:stCondLst>
                                        </p:cTn>
                                        <p:tgtEl>
                                          <p:spTgt spid="43"/>
                                        </p:tgtEl>
                                        <p:attrNameLst>
                                          <p:attrName>style.visibility</p:attrName>
                                        </p:attrNameLst>
                                      </p:cBhvr>
                                      <p:to>
                                        <p:strVal val="visible"/>
                                      </p:to>
                                    </p:set>
                                    <p:anim calcmode="lin" valueType="num">
                                      <p:cBhvr>
                                        <p:cTn id="178" dur="500" fill="hold"/>
                                        <p:tgtEl>
                                          <p:spTgt spid="43"/>
                                        </p:tgtEl>
                                        <p:attrNameLst>
                                          <p:attrName>ppt_w</p:attrName>
                                        </p:attrNameLst>
                                      </p:cBhvr>
                                      <p:tavLst>
                                        <p:tav tm="0">
                                          <p:val>
                                            <p:fltVal val="0"/>
                                          </p:val>
                                        </p:tav>
                                        <p:tav tm="100000">
                                          <p:val>
                                            <p:strVal val="#ppt_w"/>
                                          </p:val>
                                        </p:tav>
                                      </p:tavLst>
                                    </p:anim>
                                    <p:anim calcmode="lin" valueType="num">
                                      <p:cBhvr>
                                        <p:cTn id="179" dur="500" fill="hold"/>
                                        <p:tgtEl>
                                          <p:spTgt spid="43"/>
                                        </p:tgtEl>
                                        <p:attrNameLst>
                                          <p:attrName>ppt_h</p:attrName>
                                        </p:attrNameLst>
                                      </p:cBhvr>
                                      <p:tavLst>
                                        <p:tav tm="0">
                                          <p:val>
                                            <p:fltVal val="0"/>
                                          </p:val>
                                        </p:tav>
                                        <p:tav tm="100000">
                                          <p:val>
                                            <p:strVal val="#ppt_h"/>
                                          </p:val>
                                        </p:tav>
                                      </p:tavLst>
                                    </p:anim>
                                    <p:animEffect transition="in" filter="fade">
                                      <p:cBhvr>
                                        <p:cTn id="180" dur="500"/>
                                        <p:tgtEl>
                                          <p:spTgt spid="43"/>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45"/>
                                        </p:tgtEl>
                                        <p:attrNameLst>
                                          <p:attrName>style.visibility</p:attrName>
                                        </p:attrNameLst>
                                      </p:cBhvr>
                                      <p:to>
                                        <p:strVal val="visible"/>
                                      </p:to>
                                    </p:set>
                                    <p:animEffect transition="in" filter="wipe(down)">
                                      <p:cBhvr>
                                        <p:cTn id="185" dur="500"/>
                                        <p:tgtEl>
                                          <p:spTgt spid="45"/>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4" fill="hold" nodeType="clickEffect">
                                  <p:stCondLst>
                                    <p:cond delay="0"/>
                                  </p:stCondLst>
                                  <p:childTnLst>
                                    <p:set>
                                      <p:cBhvr>
                                        <p:cTn id="189" dur="1" fill="hold">
                                          <p:stCondLst>
                                            <p:cond delay="0"/>
                                          </p:stCondLst>
                                        </p:cTn>
                                        <p:tgtEl>
                                          <p:spTgt spid="80"/>
                                        </p:tgtEl>
                                        <p:attrNameLst>
                                          <p:attrName>style.visibility</p:attrName>
                                        </p:attrNameLst>
                                      </p:cBhvr>
                                      <p:to>
                                        <p:strVal val="visible"/>
                                      </p:to>
                                    </p:set>
                                    <p:animEffect transition="in" filter="wipe(down)">
                                      <p:cBhvr>
                                        <p:cTn id="190" dur="500"/>
                                        <p:tgtEl>
                                          <p:spTgt spid="80"/>
                                        </p:tgtEl>
                                      </p:cBhvr>
                                    </p:animEffect>
                                  </p:childTnLst>
                                </p:cTn>
                              </p:par>
                              <p:par>
                                <p:cTn id="191" presetID="22" presetClass="entr" presetSubtype="4" fill="hold" nodeType="withEffect">
                                  <p:stCondLst>
                                    <p:cond delay="0"/>
                                  </p:stCondLst>
                                  <p:childTnLst>
                                    <p:set>
                                      <p:cBhvr>
                                        <p:cTn id="192" dur="1" fill="hold">
                                          <p:stCondLst>
                                            <p:cond delay="0"/>
                                          </p:stCondLst>
                                        </p:cTn>
                                        <p:tgtEl>
                                          <p:spTgt spid="81"/>
                                        </p:tgtEl>
                                        <p:attrNameLst>
                                          <p:attrName>style.visibility</p:attrName>
                                        </p:attrNameLst>
                                      </p:cBhvr>
                                      <p:to>
                                        <p:strVal val="visible"/>
                                      </p:to>
                                    </p:set>
                                    <p:animEffect transition="in" filter="wipe(down)">
                                      <p:cBhvr>
                                        <p:cTn id="193" dur="500"/>
                                        <p:tgtEl>
                                          <p:spTgt spid="81"/>
                                        </p:tgtEl>
                                      </p:cBhvr>
                                    </p:animEffect>
                                  </p:childTnLst>
                                </p:cTn>
                              </p:par>
                              <p:par>
                                <p:cTn id="194" presetID="22" presetClass="entr" presetSubtype="4" fill="hold" nodeType="withEffect">
                                  <p:stCondLst>
                                    <p:cond delay="0"/>
                                  </p:stCondLst>
                                  <p:childTnLst>
                                    <p:set>
                                      <p:cBhvr>
                                        <p:cTn id="195" dur="1" fill="hold">
                                          <p:stCondLst>
                                            <p:cond delay="0"/>
                                          </p:stCondLst>
                                        </p:cTn>
                                        <p:tgtEl>
                                          <p:spTgt spid="82"/>
                                        </p:tgtEl>
                                        <p:attrNameLst>
                                          <p:attrName>style.visibility</p:attrName>
                                        </p:attrNameLst>
                                      </p:cBhvr>
                                      <p:to>
                                        <p:strVal val="visible"/>
                                      </p:to>
                                    </p:set>
                                    <p:animEffect transition="in" filter="wipe(down)">
                                      <p:cBhvr>
                                        <p:cTn id="196" dur="500"/>
                                        <p:tgtEl>
                                          <p:spTgt spid="82"/>
                                        </p:tgtEl>
                                      </p:cBhvr>
                                    </p:animEffect>
                                  </p:childTnLst>
                                </p:cTn>
                              </p:par>
                              <p:par>
                                <p:cTn id="197" presetID="22" presetClass="entr" presetSubtype="4" fill="hold" nodeType="withEffect">
                                  <p:stCondLst>
                                    <p:cond delay="0"/>
                                  </p:stCondLst>
                                  <p:childTnLst>
                                    <p:set>
                                      <p:cBhvr>
                                        <p:cTn id="198" dur="1" fill="hold">
                                          <p:stCondLst>
                                            <p:cond delay="0"/>
                                          </p:stCondLst>
                                        </p:cTn>
                                        <p:tgtEl>
                                          <p:spTgt spid="83"/>
                                        </p:tgtEl>
                                        <p:attrNameLst>
                                          <p:attrName>style.visibility</p:attrName>
                                        </p:attrNameLst>
                                      </p:cBhvr>
                                      <p:to>
                                        <p:strVal val="visible"/>
                                      </p:to>
                                    </p:set>
                                    <p:animEffect transition="in" filter="wipe(down)">
                                      <p:cBhvr>
                                        <p:cTn id="199" dur="500"/>
                                        <p:tgtEl>
                                          <p:spTgt spid="83"/>
                                        </p:tgtEl>
                                      </p:cBhvr>
                                    </p:animEffect>
                                  </p:childTnLst>
                                </p:cTn>
                              </p:par>
                              <p:par>
                                <p:cTn id="200" presetID="22" presetClass="entr" presetSubtype="4" fill="hold" nodeType="withEffect">
                                  <p:stCondLst>
                                    <p:cond delay="0"/>
                                  </p:stCondLst>
                                  <p:childTnLst>
                                    <p:set>
                                      <p:cBhvr>
                                        <p:cTn id="201" dur="1" fill="hold">
                                          <p:stCondLst>
                                            <p:cond delay="0"/>
                                          </p:stCondLst>
                                        </p:cTn>
                                        <p:tgtEl>
                                          <p:spTgt spid="84"/>
                                        </p:tgtEl>
                                        <p:attrNameLst>
                                          <p:attrName>style.visibility</p:attrName>
                                        </p:attrNameLst>
                                      </p:cBhvr>
                                      <p:to>
                                        <p:strVal val="visible"/>
                                      </p:to>
                                    </p:set>
                                    <p:animEffect transition="in" filter="wipe(down)">
                                      <p:cBhvr>
                                        <p:cTn id="202" dur="500"/>
                                        <p:tgtEl>
                                          <p:spTgt spid="84"/>
                                        </p:tgtEl>
                                      </p:cBhvr>
                                    </p:animEffect>
                                  </p:childTnLst>
                                </p:cTn>
                              </p:par>
                              <p:par>
                                <p:cTn id="203" presetID="22" presetClass="entr" presetSubtype="4" fill="hold" nodeType="withEffect">
                                  <p:stCondLst>
                                    <p:cond delay="0"/>
                                  </p:stCondLst>
                                  <p:childTnLst>
                                    <p:set>
                                      <p:cBhvr>
                                        <p:cTn id="204" dur="1" fill="hold">
                                          <p:stCondLst>
                                            <p:cond delay="0"/>
                                          </p:stCondLst>
                                        </p:cTn>
                                        <p:tgtEl>
                                          <p:spTgt spid="85"/>
                                        </p:tgtEl>
                                        <p:attrNameLst>
                                          <p:attrName>style.visibility</p:attrName>
                                        </p:attrNameLst>
                                      </p:cBhvr>
                                      <p:to>
                                        <p:strVal val="visible"/>
                                      </p:to>
                                    </p:set>
                                    <p:animEffect transition="in" filter="wipe(down)">
                                      <p:cBhvr>
                                        <p:cTn id="205" dur="500"/>
                                        <p:tgtEl>
                                          <p:spTgt spid="85"/>
                                        </p:tgtEl>
                                      </p:cBhvr>
                                    </p:animEffect>
                                  </p:childTnLst>
                                </p:cTn>
                              </p:par>
                              <p:par>
                                <p:cTn id="206" presetID="22" presetClass="entr" presetSubtype="4" fill="hold" nodeType="withEffect">
                                  <p:stCondLst>
                                    <p:cond delay="0"/>
                                  </p:stCondLst>
                                  <p:childTnLst>
                                    <p:set>
                                      <p:cBhvr>
                                        <p:cTn id="207" dur="1" fill="hold">
                                          <p:stCondLst>
                                            <p:cond delay="0"/>
                                          </p:stCondLst>
                                        </p:cTn>
                                        <p:tgtEl>
                                          <p:spTgt spid="86"/>
                                        </p:tgtEl>
                                        <p:attrNameLst>
                                          <p:attrName>style.visibility</p:attrName>
                                        </p:attrNameLst>
                                      </p:cBhvr>
                                      <p:to>
                                        <p:strVal val="visible"/>
                                      </p:to>
                                    </p:set>
                                    <p:animEffect transition="in" filter="wipe(down)">
                                      <p:cBhvr>
                                        <p:cTn id="208" dur="500"/>
                                        <p:tgtEl>
                                          <p:spTgt spid="86"/>
                                        </p:tgtEl>
                                      </p:cBhvr>
                                    </p:animEffect>
                                  </p:childTnLst>
                                </p:cTn>
                              </p:par>
                              <p:par>
                                <p:cTn id="209" presetID="22" presetClass="entr" presetSubtype="4" fill="hold" nodeType="withEffect">
                                  <p:stCondLst>
                                    <p:cond delay="0"/>
                                  </p:stCondLst>
                                  <p:childTnLst>
                                    <p:set>
                                      <p:cBhvr>
                                        <p:cTn id="210" dur="1" fill="hold">
                                          <p:stCondLst>
                                            <p:cond delay="0"/>
                                          </p:stCondLst>
                                        </p:cTn>
                                        <p:tgtEl>
                                          <p:spTgt spid="87"/>
                                        </p:tgtEl>
                                        <p:attrNameLst>
                                          <p:attrName>style.visibility</p:attrName>
                                        </p:attrNameLst>
                                      </p:cBhvr>
                                      <p:to>
                                        <p:strVal val="visible"/>
                                      </p:to>
                                    </p:set>
                                    <p:animEffect transition="in" filter="wipe(down)">
                                      <p:cBhvr>
                                        <p:cTn id="211" dur="500"/>
                                        <p:tgtEl>
                                          <p:spTgt spid="87"/>
                                        </p:tgtEl>
                                      </p:cBhvr>
                                    </p:animEffect>
                                  </p:childTnLst>
                                </p:cTn>
                              </p:par>
                              <p:par>
                                <p:cTn id="212" presetID="22" presetClass="entr" presetSubtype="4" fill="hold" nodeType="withEffect">
                                  <p:stCondLst>
                                    <p:cond delay="0"/>
                                  </p:stCondLst>
                                  <p:childTnLst>
                                    <p:set>
                                      <p:cBhvr>
                                        <p:cTn id="213" dur="1" fill="hold">
                                          <p:stCondLst>
                                            <p:cond delay="0"/>
                                          </p:stCondLst>
                                        </p:cTn>
                                        <p:tgtEl>
                                          <p:spTgt spid="88"/>
                                        </p:tgtEl>
                                        <p:attrNameLst>
                                          <p:attrName>style.visibility</p:attrName>
                                        </p:attrNameLst>
                                      </p:cBhvr>
                                      <p:to>
                                        <p:strVal val="visible"/>
                                      </p:to>
                                    </p:set>
                                    <p:animEffect transition="in" filter="wipe(down)">
                                      <p:cBhvr>
                                        <p:cTn id="214" dur="500"/>
                                        <p:tgtEl>
                                          <p:spTgt spid="88"/>
                                        </p:tgtEl>
                                      </p:cBhvr>
                                    </p:animEffect>
                                  </p:childTnLst>
                                </p:cTn>
                              </p:par>
                              <p:par>
                                <p:cTn id="215" presetID="22" presetClass="entr" presetSubtype="4" fill="hold" nodeType="withEffect">
                                  <p:stCondLst>
                                    <p:cond delay="0"/>
                                  </p:stCondLst>
                                  <p:childTnLst>
                                    <p:set>
                                      <p:cBhvr>
                                        <p:cTn id="216" dur="1" fill="hold">
                                          <p:stCondLst>
                                            <p:cond delay="0"/>
                                          </p:stCondLst>
                                        </p:cTn>
                                        <p:tgtEl>
                                          <p:spTgt spid="89"/>
                                        </p:tgtEl>
                                        <p:attrNameLst>
                                          <p:attrName>style.visibility</p:attrName>
                                        </p:attrNameLst>
                                      </p:cBhvr>
                                      <p:to>
                                        <p:strVal val="visible"/>
                                      </p:to>
                                    </p:set>
                                    <p:animEffect transition="in" filter="wipe(down)">
                                      <p:cBhvr>
                                        <p:cTn id="217" dur="500"/>
                                        <p:tgtEl>
                                          <p:spTgt spid="89"/>
                                        </p:tgtEl>
                                      </p:cBhvr>
                                    </p:animEffect>
                                  </p:childTnLst>
                                </p:cTn>
                              </p:par>
                              <p:par>
                                <p:cTn id="218" presetID="22" presetClass="entr" presetSubtype="4" fill="hold" nodeType="withEffect">
                                  <p:stCondLst>
                                    <p:cond delay="0"/>
                                  </p:stCondLst>
                                  <p:childTnLst>
                                    <p:set>
                                      <p:cBhvr>
                                        <p:cTn id="219" dur="1" fill="hold">
                                          <p:stCondLst>
                                            <p:cond delay="0"/>
                                          </p:stCondLst>
                                        </p:cTn>
                                        <p:tgtEl>
                                          <p:spTgt spid="90"/>
                                        </p:tgtEl>
                                        <p:attrNameLst>
                                          <p:attrName>style.visibility</p:attrName>
                                        </p:attrNameLst>
                                      </p:cBhvr>
                                      <p:to>
                                        <p:strVal val="visible"/>
                                      </p:to>
                                    </p:set>
                                    <p:animEffect transition="in" filter="wipe(down)">
                                      <p:cBhvr>
                                        <p:cTn id="220" dur="500"/>
                                        <p:tgtEl>
                                          <p:spTgt spid="90"/>
                                        </p:tgtEl>
                                      </p:cBhvr>
                                    </p:animEffect>
                                  </p:childTnLst>
                                </p:cTn>
                              </p:par>
                              <p:par>
                                <p:cTn id="221" presetID="22" presetClass="entr" presetSubtype="4" fill="hold" nodeType="withEffect">
                                  <p:stCondLst>
                                    <p:cond delay="0"/>
                                  </p:stCondLst>
                                  <p:childTnLst>
                                    <p:set>
                                      <p:cBhvr>
                                        <p:cTn id="222" dur="1" fill="hold">
                                          <p:stCondLst>
                                            <p:cond delay="0"/>
                                          </p:stCondLst>
                                        </p:cTn>
                                        <p:tgtEl>
                                          <p:spTgt spid="91"/>
                                        </p:tgtEl>
                                        <p:attrNameLst>
                                          <p:attrName>style.visibility</p:attrName>
                                        </p:attrNameLst>
                                      </p:cBhvr>
                                      <p:to>
                                        <p:strVal val="visible"/>
                                      </p:to>
                                    </p:set>
                                    <p:animEffect transition="in" filter="wipe(down)">
                                      <p:cBhvr>
                                        <p:cTn id="223" dur="500"/>
                                        <p:tgtEl>
                                          <p:spTgt spid="91"/>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74"/>
                                        </p:tgtEl>
                                        <p:attrNameLst>
                                          <p:attrName>style.visibility</p:attrName>
                                        </p:attrNameLst>
                                      </p:cBhvr>
                                      <p:to>
                                        <p:strVal val="visible"/>
                                      </p:to>
                                    </p:set>
                                    <p:animEffect transition="in" filter="fade">
                                      <p:cBhvr>
                                        <p:cTn id="228" dur="500"/>
                                        <p:tgtEl>
                                          <p:spTgt spid="74"/>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75"/>
                                        </p:tgtEl>
                                        <p:attrNameLst>
                                          <p:attrName>style.visibility</p:attrName>
                                        </p:attrNameLst>
                                      </p:cBhvr>
                                      <p:to>
                                        <p:strVal val="visible"/>
                                      </p:to>
                                    </p:set>
                                    <p:animEffect transition="in" filter="fade">
                                      <p:cBhvr>
                                        <p:cTn id="231" dur="500"/>
                                        <p:tgtEl>
                                          <p:spTgt spid="75"/>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76"/>
                                        </p:tgtEl>
                                        <p:attrNameLst>
                                          <p:attrName>style.visibility</p:attrName>
                                        </p:attrNameLst>
                                      </p:cBhvr>
                                      <p:to>
                                        <p:strVal val="visible"/>
                                      </p:to>
                                    </p:set>
                                    <p:animEffect transition="in" filter="fade">
                                      <p:cBhvr>
                                        <p:cTn id="234" dur="500"/>
                                        <p:tgtEl>
                                          <p:spTgt spid="76"/>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77"/>
                                        </p:tgtEl>
                                        <p:attrNameLst>
                                          <p:attrName>style.visibility</p:attrName>
                                        </p:attrNameLst>
                                      </p:cBhvr>
                                      <p:to>
                                        <p:strVal val="visible"/>
                                      </p:to>
                                    </p:set>
                                    <p:animEffect transition="in" filter="fade">
                                      <p:cBhvr>
                                        <p:cTn id="237" dur="500"/>
                                        <p:tgtEl>
                                          <p:spTgt spid="77"/>
                                        </p:tgtEl>
                                      </p:cBhvr>
                                    </p:animEffect>
                                  </p:childTnLst>
                                </p:cTn>
                              </p:par>
                            </p:childTnLst>
                          </p:cTn>
                        </p:par>
                      </p:childTnLst>
                    </p:cTn>
                  </p:par>
                  <p:par>
                    <p:cTn id="238" fill="hold">
                      <p:stCondLst>
                        <p:cond delay="indefinite"/>
                      </p:stCondLst>
                      <p:childTnLst>
                        <p:par>
                          <p:cTn id="239" fill="hold">
                            <p:stCondLst>
                              <p:cond delay="0"/>
                            </p:stCondLst>
                            <p:childTnLst>
                              <p:par>
                                <p:cTn id="240" presetID="53" presetClass="entr" presetSubtype="16" fill="hold" grpId="0" nodeType="clickEffect">
                                  <p:stCondLst>
                                    <p:cond delay="0"/>
                                  </p:stCondLst>
                                  <p:childTnLst>
                                    <p:set>
                                      <p:cBhvr>
                                        <p:cTn id="241" dur="1" fill="hold">
                                          <p:stCondLst>
                                            <p:cond delay="0"/>
                                          </p:stCondLst>
                                        </p:cTn>
                                        <p:tgtEl>
                                          <p:spTgt spid="53"/>
                                        </p:tgtEl>
                                        <p:attrNameLst>
                                          <p:attrName>style.visibility</p:attrName>
                                        </p:attrNameLst>
                                      </p:cBhvr>
                                      <p:to>
                                        <p:strVal val="visible"/>
                                      </p:to>
                                    </p:set>
                                    <p:anim calcmode="lin" valueType="num">
                                      <p:cBhvr>
                                        <p:cTn id="242" dur="500" fill="hold"/>
                                        <p:tgtEl>
                                          <p:spTgt spid="53"/>
                                        </p:tgtEl>
                                        <p:attrNameLst>
                                          <p:attrName>ppt_w</p:attrName>
                                        </p:attrNameLst>
                                      </p:cBhvr>
                                      <p:tavLst>
                                        <p:tav tm="0">
                                          <p:val>
                                            <p:fltVal val="0"/>
                                          </p:val>
                                        </p:tav>
                                        <p:tav tm="100000">
                                          <p:val>
                                            <p:strVal val="#ppt_w"/>
                                          </p:val>
                                        </p:tav>
                                      </p:tavLst>
                                    </p:anim>
                                    <p:anim calcmode="lin" valueType="num">
                                      <p:cBhvr>
                                        <p:cTn id="243" dur="500" fill="hold"/>
                                        <p:tgtEl>
                                          <p:spTgt spid="53"/>
                                        </p:tgtEl>
                                        <p:attrNameLst>
                                          <p:attrName>ppt_h</p:attrName>
                                        </p:attrNameLst>
                                      </p:cBhvr>
                                      <p:tavLst>
                                        <p:tav tm="0">
                                          <p:val>
                                            <p:fltVal val="0"/>
                                          </p:val>
                                        </p:tav>
                                        <p:tav tm="100000">
                                          <p:val>
                                            <p:strVal val="#ppt_h"/>
                                          </p:val>
                                        </p:tav>
                                      </p:tavLst>
                                    </p:anim>
                                    <p:animEffect transition="in" filter="fade">
                                      <p:cBhvr>
                                        <p:cTn id="244" dur="500"/>
                                        <p:tgtEl>
                                          <p:spTgt spid="53"/>
                                        </p:tgtEl>
                                      </p:cBhvr>
                                    </p:animEffect>
                                  </p:childTnLst>
                                </p:cTn>
                              </p:par>
                            </p:childTnLst>
                          </p:cTn>
                        </p:par>
                      </p:childTnLst>
                    </p:cTn>
                  </p:par>
                  <p:par>
                    <p:cTn id="245" fill="hold">
                      <p:stCondLst>
                        <p:cond delay="indefinite"/>
                      </p:stCondLst>
                      <p:childTnLst>
                        <p:par>
                          <p:cTn id="246" fill="hold">
                            <p:stCondLst>
                              <p:cond delay="0"/>
                            </p:stCondLst>
                            <p:childTnLst>
                              <p:par>
                                <p:cTn id="247" presetID="2" presetClass="entr" presetSubtype="4" fill="hold" nodeType="clickEffect">
                                  <p:stCondLst>
                                    <p:cond delay="0"/>
                                  </p:stCondLst>
                                  <p:childTnLst>
                                    <p:set>
                                      <p:cBhvr>
                                        <p:cTn id="248" dur="1" fill="hold">
                                          <p:stCondLst>
                                            <p:cond delay="0"/>
                                          </p:stCondLst>
                                        </p:cTn>
                                        <p:tgtEl>
                                          <p:spTgt spid="24"/>
                                        </p:tgtEl>
                                        <p:attrNameLst>
                                          <p:attrName>style.visibility</p:attrName>
                                        </p:attrNameLst>
                                      </p:cBhvr>
                                      <p:to>
                                        <p:strVal val="visible"/>
                                      </p:to>
                                    </p:set>
                                    <p:anim calcmode="lin" valueType="num">
                                      <p:cBhvr additive="base">
                                        <p:cTn id="249" dur="500" fill="hold"/>
                                        <p:tgtEl>
                                          <p:spTgt spid="24"/>
                                        </p:tgtEl>
                                        <p:attrNameLst>
                                          <p:attrName>ppt_x</p:attrName>
                                        </p:attrNameLst>
                                      </p:cBhvr>
                                      <p:tavLst>
                                        <p:tav tm="0">
                                          <p:val>
                                            <p:strVal val="#ppt_x"/>
                                          </p:val>
                                        </p:tav>
                                        <p:tav tm="100000">
                                          <p:val>
                                            <p:strVal val="#ppt_x"/>
                                          </p:val>
                                        </p:tav>
                                      </p:tavLst>
                                    </p:anim>
                                    <p:anim calcmode="lin" valueType="num">
                                      <p:cBhvr additive="base">
                                        <p:cTn id="250" dur="500" fill="hold"/>
                                        <p:tgtEl>
                                          <p:spTgt spid="24"/>
                                        </p:tgtEl>
                                        <p:attrNameLst>
                                          <p:attrName>ppt_y</p:attrName>
                                        </p:attrNameLst>
                                      </p:cBhvr>
                                      <p:tavLst>
                                        <p:tav tm="0">
                                          <p:val>
                                            <p:strVal val="1+#ppt_h/2"/>
                                          </p:val>
                                        </p:tav>
                                        <p:tav tm="100000">
                                          <p:val>
                                            <p:strVal val="#ppt_y"/>
                                          </p:val>
                                        </p:tav>
                                      </p:tavLst>
                                    </p:anim>
                                  </p:childTnLst>
                                </p:cTn>
                              </p:par>
                              <p:par>
                                <p:cTn id="251" presetID="2" presetClass="entr" presetSubtype="4" fill="hold" grpId="0" nodeType="withEffect">
                                  <p:stCondLst>
                                    <p:cond delay="0"/>
                                  </p:stCondLst>
                                  <p:childTnLst>
                                    <p:set>
                                      <p:cBhvr>
                                        <p:cTn id="252" dur="1" fill="hold">
                                          <p:stCondLst>
                                            <p:cond delay="0"/>
                                          </p:stCondLst>
                                        </p:cTn>
                                        <p:tgtEl>
                                          <p:spTgt spid="27"/>
                                        </p:tgtEl>
                                        <p:attrNameLst>
                                          <p:attrName>style.visibility</p:attrName>
                                        </p:attrNameLst>
                                      </p:cBhvr>
                                      <p:to>
                                        <p:strVal val="visible"/>
                                      </p:to>
                                    </p:set>
                                    <p:anim calcmode="lin" valueType="num">
                                      <p:cBhvr additive="base">
                                        <p:cTn id="253" dur="500" fill="hold"/>
                                        <p:tgtEl>
                                          <p:spTgt spid="27"/>
                                        </p:tgtEl>
                                        <p:attrNameLst>
                                          <p:attrName>ppt_x</p:attrName>
                                        </p:attrNameLst>
                                      </p:cBhvr>
                                      <p:tavLst>
                                        <p:tav tm="0">
                                          <p:val>
                                            <p:strVal val="#ppt_x"/>
                                          </p:val>
                                        </p:tav>
                                        <p:tav tm="100000">
                                          <p:val>
                                            <p:strVal val="#ppt_x"/>
                                          </p:val>
                                        </p:tav>
                                      </p:tavLst>
                                    </p:anim>
                                    <p:anim calcmode="lin" valueType="num">
                                      <p:cBhvr additive="base">
                                        <p:cTn id="2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2" presetClass="entr" presetSubtype="4" fill="hold" nodeType="clickEffect">
                                  <p:stCondLst>
                                    <p:cond delay="0"/>
                                  </p:stCondLst>
                                  <p:childTnLst>
                                    <p:set>
                                      <p:cBhvr>
                                        <p:cTn id="258" dur="1" fill="hold">
                                          <p:stCondLst>
                                            <p:cond delay="0"/>
                                          </p:stCondLst>
                                        </p:cTn>
                                        <p:tgtEl>
                                          <p:spTgt spid="92"/>
                                        </p:tgtEl>
                                        <p:attrNameLst>
                                          <p:attrName>style.visibility</p:attrName>
                                        </p:attrNameLst>
                                      </p:cBhvr>
                                      <p:to>
                                        <p:strVal val="visible"/>
                                      </p:to>
                                    </p:set>
                                    <p:animEffect transition="in" filter="wipe(down)">
                                      <p:cBhvr>
                                        <p:cTn id="259" dur="500"/>
                                        <p:tgtEl>
                                          <p:spTgt spid="92"/>
                                        </p:tgtEl>
                                      </p:cBhvr>
                                    </p:animEffect>
                                  </p:childTnLst>
                                </p:cTn>
                              </p:par>
                              <p:par>
                                <p:cTn id="260" presetID="22" presetClass="entr" presetSubtype="4" fill="hold" nodeType="withEffect">
                                  <p:stCondLst>
                                    <p:cond delay="0"/>
                                  </p:stCondLst>
                                  <p:childTnLst>
                                    <p:set>
                                      <p:cBhvr>
                                        <p:cTn id="261" dur="1" fill="hold">
                                          <p:stCondLst>
                                            <p:cond delay="0"/>
                                          </p:stCondLst>
                                        </p:cTn>
                                        <p:tgtEl>
                                          <p:spTgt spid="93"/>
                                        </p:tgtEl>
                                        <p:attrNameLst>
                                          <p:attrName>style.visibility</p:attrName>
                                        </p:attrNameLst>
                                      </p:cBhvr>
                                      <p:to>
                                        <p:strVal val="visible"/>
                                      </p:to>
                                    </p:set>
                                    <p:animEffect transition="in" filter="wipe(down)">
                                      <p:cBhvr>
                                        <p:cTn id="262" dur="500"/>
                                        <p:tgtEl>
                                          <p:spTgt spid="93"/>
                                        </p:tgtEl>
                                      </p:cBhvr>
                                    </p:animEffect>
                                  </p:childTnLst>
                                </p:cTn>
                              </p:par>
                              <p:par>
                                <p:cTn id="263" presetID="22" presetClass="entr" presetSubtype="4" fill="hold" nodeType="withEffect">
                                  <p:stCondLst>
                                    <p:cond delay="0"/>
                                  </p:stCondLst>
                                  <p:childTnLst>
                                    <p:set>
                                      <p:cBhvr>
                                        <p:cTn id="264" dur="1" fill="hold">
                                          <p:stCondLst>
                                            <p:cond delay="0"/>
                                          </p:stCondLst>
                                        </p:cTn>
                                        <p:tgtEl>
                                          <p:spTgt spid="94"/>
                                        </p:tgtEl>
                                        <p:attrNameLst>
                                          <p:attrName>style.visibility</p:attrName>
                                        </p:attrNameLst>
                                      </p:cBhvr>
                                      <p:to>
                                        <p:strVal val="visible"/>
                                      </p:to>
                                    </p:set>
                                    <p:animEffect transition="in" filter="wipe(down)">
                                      <p:cBhvr>
                                        <p:cTn id="265" dur="500"/>
                                        <p:tgtEl>
                                          <p:spTgt spid="94"/>
                                        </p:tgtEl>
                                      </p:cBhvr>
                                    </p:animEffect>
                                  </p:childTnLst>
                                </p:cTn>
                              </p:par>
                              <p:par>
                                <p:cTn id="266" presetID="22" presetClass="entr" presetSubtype="4" fill="hold" nodeType="withEffect">
                                  <p:stCondLst>
                                    <p:cond delay="0"/>
                                  </p:stCondLst>
                                  <p:childTnLst>
                                    <p:set>
                                      <p:cBhvr>
                                        <p:cTn id="267" dur="1" fill="hold">
                                          <p:stCondLst>
                                            <p:cond delay="0"/>
                                          </p:stCondLst>
                                        </p:cTn>
                                        <p:tgtEl>
                                          <p:spTgt spid="95"/>
                                        </p:tgtEl>
                                        <p:attrNameLst>
                                          <p:attrName>style.visibility</p:attrName>
                                        </p:attrNameLst>
                                      </p:cBhvr>
                                      <p:to>
                                        <p:strVal val="visible"/>
                                      </p:to>
                                    </p:set>
                                    <p:animEffect transition="in" filter="wipe(down)">
                                      <p:cBhvr>
                                        <p:cTn id="268" dur="500"/>
                                        <p:tgtEl>
                                          <p:spTgt spid="95"/>
                                        </p:tgtEl>
                                      </p:cBhvr>
                                    </p:animEffect>
                                  </p:childTnLst>
                                </p:cTn>
                              </p:par>
                              <p:par>
                                <p:cTn id="269" presetID="22" presetClass="entr" presetSubtype="4" fill="hold" nodeType="withEffect">
                                  <p:stCondLst>
                                    <p:cond delay="0"/>
                                  </p:stCondLst>
                                  <p:childTnLst>
                                    <p:set>
                                      <p:cBhvr>
                                        <p:cTn id="270" dur="1" fill="hold">
                                          <p:stCondLst>
                                            <p:cond delay="0"/>
                                          </p:stCondLst>
                                        </p:cTn>
                                        <p:tgtEl>
                                          <p:spTgt spid="96"/>
                                        </p:tgtEl>
                                        <p:attrNameLst>
                                          <p:attrName>style.visibility</p:attrName>
                                        </p:attrNameLst>
                                      </p:cBhvr>
                                      <p:to>
                                        <p:strVal val="visible"/>
                                      </p:to>
                                    </p:set>
                                    <p:animEffect transition="in" filter="wipe(down)">
                                      <p:cBhvr>
                                        <p:cTn id="271" dur="500"/>
                                        <p:tgtEl>
                                          <p:spTgt spid="96"/>
                                        </p:tgtEl>
                                      </p:cBhvr>
                                    </p:animEffect>
                                  </p:childTnLst>
                                </p:cTn>
                              </p:par>
                              <p:par>
                                <p:cTn id="272" presetID="22" presetClass="entr" presetSubtype="4" fill="hold" nodeType="withEffect">
                                  <p:stCondLst>
                                    <p:cond delay="0"/>
                                  </p:stCondLst>
                                  <p:childTnLst>
                                    <p:set>
                                      <p:cBhvr>
                                        <p:cTn id="273" dur="1" fill="hold">
                                          <p:stCondLst>
                                            <p:cond delay="0"/>
                                          </p:stCondLst>
                                        </p:cTn>
                                        <p:tgtEl>
                                          <p:spTgt spid="97"/>
                                        </p:tgtEl>
                                        <p:attrNameLst>
                                          <p:attrName>style.visibility</p:attrName>
                                        </p:attrNameLst>
                                      </p:cBhvr>
                                      <p:to>
                                        <p:strVal val="visible"/>
                                      </p:to>
                                    </p:set>
                                    <p:animEffect transition="in" filter="wipe(down)">
                                      <p:cBhvr>
                                        <p:cTn id="274" dur="500"/>
                                        <p:tgtEl>
                                          <p:spTgt spid="97"/>
                                        </p:tgtEl>
                                      </p:cBhvr>
                                    </p:animEffect>
                                  </p:childTnLst>
                                </p:cTn>
                              </p:par>
                              <p:par>
                                <p:cTn id="275" presetID="22" presetClass="entr" presetSubtype="4" fill="hold" nodeType="withEffect">
                                  <p:stCondLst>
                                    <p:cond delay="0"/>
                                  </p:stCondLst>
                                  <p:childTnLst>
                                    <p:set>
                                      <p:cBhvr>
                                        <p:cTn id="276" dur="1" fill="hold">
                                          <p:stCondLst>
                                            <p:cond delay="0"/>
                                          </p:stCondLst>
                                        </p:cTn>
                                        <p:tgtEl>
                                          <p:spTgt spid="98"/>
                                        </p:tgtEl>
                                        <p:attrNameLst>
                                          <p:attrName>style.visibility</p:attrName>
                                        </p:attrNameLst>
                                      </p:cBhvr>
                                      <p:to>
                                        <p:strVal val="visible"/>
                                      </p:to>
                                    </p:set>
                                    <p:animEffect transition="in" filter="wipe(down)">
                                      <p:cBhvr>
                                        <p:cTn id="277" dur="500"/>
                                        <p:tgtEl>
                                          <p:spTgt spid="98"/>
                                        </p:tgtEl>
                                      </p:cBhvr>
                                    </p:animEffect>
                                  </p:childTnLst>
                                </p:cTn>
                              </p:par>
                              <p:par>
                                <p:cTn id="278" presetID="22" presetClass="entr" presetSubtype="4" fill="hold" nodeType="withEffect">
                                  <p:stCondLst>
                                    <p:cond delay="0"/>
                                  </p:stCondLst>
                                  <p:childTnLst>
                                    <p:set>
                                      <p:cBhvr>
                                        <p:cTn id="279" dur="1" fill="hold">
                                          <p:stCondLst>
                                            <p:cond delay="0"/>
                                          </p:stCondLst>
                                        </p:cTn>
                                        <p:tgtEl>
                                          <p:spTgt spid="99"/>
                                        </p:tgtEl>
                                        <p:attrNameLst>
                                          <p:attrName>style.visibility</p:attrName>
                                        </p:attrNameLst>
                                      </p:cBhvr>
                                      <p:to>
                                        <p:strVal val="visible"/>
                                      </p:to>
                                    </p:set>
                                    <p:animEffect transition="in" filter="wipe(down)">
                                      <p:cBhvr>
                                        <p:cTn id="280" dur="500"/>
                                        <p:tgtEl>
                                          <p:spTgt spid="99"/>
                                        </p:tgtEl>
                                      </p:cBhvr>
                                    </p:animEffect>
                                  </p:childTnLst>
                                </p:cTn>
                              </p:par>
                            </p:childTnLst>
                          </p:cTn>
                        </p:par>
                      </p:childTnLst>
                    </p:cTn>
                  </p:par>
                  <p:par>
                    <p:cTn id="281" fill="hold">
                      <p:stCondLst>
                        <p:cond delay="indefinite"/>
                      </p:stCondLst>
                      <p:childTnLst>
                        <p:par>
                          <p:cTn id="282" fill="hold">
                            <p:stCondLst>
                              <p:cond delay="0"/>
                            </p:stCondLst>
                            <p:childTnLst>
                              <p:par>
                                <p:cTn id="283" presetID="10" presetClass="entr" presetSubtype="0" fill="hold" grpId="0" nodeType="clickEffect">
                                  <p:stCondLst>
                                    <p:cond delay="0"/>
                                  </p:stCondLst>
                                  <p:childTnLst>
                                    <p:set>
                                      <p:cBhvr>
                                        <p:cTn id="284" dur="1" fill="hold">
                                          <p:stCondLst>
                                            <p:cond delay="0"/>
                                          </p:stCondLst>
                                        </p:cTn>
                                        <p:tgtEl>
                                          <p:spTgt spid="18"/>
                                        </p:tgtEl>
                                        <p:attrNameLst>
                                          <p:attrName>style.visibility</p:attrName>
                                        </p:attrNameLst>
                                      </p:cBhvr>
                                      <p:to>
                                        <p:strVal val="visible"/>
                                      </p:to>
                                    </p:set>
                                    <p:animEffect transition="in" filter="fade">
                                      <p:cBhvr>
                                        <p:cTn id="285" dur="500"/>
                                        <p:tgtEl>
                                          <p:spTgt spid="18"/>
                                        </p:tgtEl>
                                      </p:cBhvr>
                                    </p:animEffect>
                                  </p:childTnLst>
                                </p:cTn>
                              </p:par>
                              <p:par>
                                <p:cTn id="286" presetID="10"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fade">
                                      <p:cBhvr>
                                        <p:cTn id="288" dur="500"/>
                                        <p:tgtEl>
                                          <p:spTgt spid="78"/>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fad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53" presetClass="entr" presetSubtype="16" fill="hold" grpId="0" nodeType="clickEffect">
                                  <p:stCondLst>
                                    <p:cond delay="0"/>
                                  </p:stCondLst>
                                  <p:childTnLst>
                                    <p:set>
                                      <p:cBhvr>
                                        <p:cTn id="295" dur="1" fill="hold">
                                          <p:stCondLst>
                                            <p:cond delay="0"/>
                                          </p:stCondLst>
                                        </p:cTn>
                                        <p:tgtEl>
                                          <p:spTgt spid="51"/>
                                        </p:tgtEl>
                                        <p:attrNameLst>
                                          <p:attrName>style.visibility</p:attrName>
                                        </p:attrNameLst>
                                      </p:cBhvr>
                                      <p:to>
                                        <p:strVal val="visible"/>
                                      </p:to>
                                    </p:set>
                                    <p:anim calcmode="lin" valueType="num">
                                      <p:cBhvr>
                                        <p:cTn id="296" dur="500" fill="hold"/>
                                        <p:tgtEl>
                                          <p:spTgt spid="51"/>
                                        </p:tgtEl>
                                        <p:attrNameLst>
                                          <p:attrName>ppt_w</p:attrName>
                                        </p:attrNameLst>
                                      </p:cBhvr>
                                      <p:tavLst>
                                        <p:tav tm="0">
                                          <p:val>
                                            <p:fltVal val="0"/>
                                          </p:val>
                                        </p:tav>
                                        <p:tav tm="100000">
                                          <p:val>
                                            <p:strVal val="#ppt_w"/>
                                          </p:val>
                                        </p:tav>
                                      </p:tavLst>
                                    </p:anim>
                                    <p:anim calcmode="lin" valueType="num">
                                      <p:cBhvr>
                                        <p:cTn id="297" dur="500" fill="hold"/>
                                        <p:tgtEl>
                                          <p:spTgt spid="51"/>
                                        </p:tgtEl>
                                        <p:attrNameLst>
                                          <p:attrName>ppt_h</p:attrName>
                                        </p:attrNameLst>
                                      </p:cBhvr>
                                      <p:tavLst>
                                        <p:tav tm="0">
                                          <p:val>
                                            <p:fltVal val="0"/>
                                          </p:val>
                                        </p:tav>
                                        <p:tav tm="100000">
                                          <p:val>
                                            <p:strVal val="#ppt_h"/>
                                          </p:val>
                                        </p:tav>
                                      </p:tavLst>
                                    </p:anim>
                                    <p:animEffect transition="in" filter="fade">
                                      <p:cBhvr>
                                        <p:cTn id="298" dur="500"/>
                                        <p:tgtEl>
                                          <p:spTgt spid="51"/>
                                        </p:tgtEl>
                                      </p:cBhvr>
                                    </p:animEffect>
                                  </p:childTnLst>
                                </p:cTn>
                              </p:par>
                            </p:childTnLst>
                          </p:cTn>
                        </p:par>
                      </p:childTnLst>
                    </p:cTn>
                  </p:par>
                  <p:par>
                    <p:cTn id="299" fill="hold">
                      <p:stCondLst>
                        <p:cond delay="indefinite"/>
                      </p:stCondLst>
                      <p:childTnLst>
                        <p:par>
                          <p:cTn id="300" fill="hold">
                            <p:stCondLst>
                              <p:cond delay="0"/>
                            </p:stCondLst>
                            <p:childTnLst>
                              <p:par>
                                <p:cTn id="301" presetID="2" presetClass="entr" presetSubtype="4" fill="hold" nodeType="clickEffect">
                                  <p:stCondLst>
                                    <p:cond delay="0"/>
                                  </p:stCondLst>
                                  <p:childTnLst>
                                    <p:set>
                                      <p:cBhvr>
                                        <p:cTn id="302" dur="1" fill="hold">
                                          <p:stCondLst>
                                            <p:cond delay="0"/>
                                          </p:stCondLst>
                                        </p:cTn>
                                        <p:tgtEl>
                                          <p:spTgt spid="52"/>
                                        </p:tgtEl>
                                        <p:attrNameLst>
                                          <p:attrName>style.visibility</p:attrName>
                                        </p:attrNameLst>
                                      </p:cBhvr>
                                      <p:to>
                                        <p:strVal val="visible"/>
                                      </p:to>
                                    </p:set>
                                    <p:anim calcmode="lin" valueType="num">
                                      <p:cBhvr additive="base">
                                        <p:cTn id="303" dur="500" fill="hold"/>
                                        <p:tgtEl>
                                          <p:spTgt spid="52"/>
                                        </p:tgtEl>
                                        <p:attrNameLst>
                                          <p:attrName>ppt_x</p:attrName>
                                        </p:attrNameLst>
                                      </p:cBhvr>
                                      <p:tavLst>
                                        <p:tav tm="0">
                                          <p:val>
                                            <p:strVal val="#ppt_x"/>
                                          </p:val>
                                        </p:tav>
                                        <p:tav tm="100000">
                                          <p:val>
                                            <p:strVal val="#ppt_x"/>
                                          </p:val>
                                        </p:tav>
                                      </p:tavLst>
                                    </p:anim>
                                    <p:anim calcmode="lin" valueType="num">
                                      <p:cBhvr additive="base">
                                        <p:cTn id="304" dur="500" fill="hold"/>
                                        <p:tgtEl>
                                          <p:spTgt spid="52"/>
                                        </p:tgtEl>
                                        <p:attrNameLst>
                                          <p:attrName>ppt_y</p:attrName>
                                        </p:attrNameLst>
                                      </p:cBhvr>
                                      <p:tavLst>
                                        <p:tav tm="0">
                                          <p:val>
                                            <p:strVal val="1+#ppt_h/2"/>
                                          </p:val>
                                        </p:tav>
                                        <p:tav tm="100000">
                                          <p:val>
                                            <p:strVal val="#ppt_y"/>
                                          </p:val>
                                        </p:tav>
                                      </p:tavLst>
                                    </p:anim>
                                  </p:childTnLst>
                                </p:cTn>
                              </p:par>
                              <p:par>
                                <p:cTn id="305" presetID="2" presetClass="entr" presetSubtype="4" fill="hold" grpId="0" nodeType="withEffect">
                                  <p:stCondLst>
                                    <p:cond delay="0"/>
                                  </p:stCondLst>
                                  <p:childTnLst>
                                    <p:set>
                                      <p:cBhvr>
                                        <p:cTn id="306" dur="1" fill="hold">
                                          <p:stCondLst>
                                            <p:cond delay="0"/>
                                          </p:stCondLst>
                                        </p:cTn>
                                        <p:tgtEl>
                                          <p:spTgt spid="61"/>
                                        </p:tgtEl>
                                        <p:attrNameLst>
                                          <p:attrName>style.visibility</p:attrName>
                                        </p:attrNameLst>
                                      </p:cBhvr>
                                      <p:to>
                                        <p:strVal val="visible"/>
                                      </p:to>
                                    </p:set>
                                    <p:anim calcmode="lin" valueType="num">
                                      <p:cBhvr additive="base">
                                        <p:cTn id="307" dur="500" fill="hold"/>
                                        <p:tgtEl>
                                          <p:spTgt spid="61"/>
                                        </p:tgtEl>
                                        <p:attrNameLst>
                                          <p:attrName>ppt_x</p:attrName>
                                        </p:attrNameLst>
                                      </p:cBhvr>
                                      <p:tavLst>
                                        <p:tav tm="0">
                                          <p:val>
                                            <p:strVal val="#ppt_x"/>
                                          </p:val>
                                        </p:tav>
                                        <p:tav tm="100000">
                                          <p:val>
                                            <p:strVal val="#ppt_x"/>
                                          </p:val>
                                        </p:tav>
                                      </p:tavLst>
                                    </p:anim>
                                    <p:anim calcmode="lin" valueType="num">
                                      <p:cBhvr additive="base">
                                        <p:cTn id="30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grpId="0" nodeType="clickEffect">
                                  <p:stCondLst>
                                    <p:cond delay="0"/>
                                  </p:stCondLst>
                                  <p:childTnLst>
                                    <p:set>
                                      <p:cBhvr>
                                        <p:cTn id="312" dur="1" fill="hold">
                                          <p:stCondLst>
                                            <p:cond delay="0"/>
                                          </p:stCondLst>
                                        </p:cTn>
                                        <p:tgtEl>
                                          <p:spTgt spid="50"/>
                                        </p:tgtEl>
                                        <p:attrNameLst>
                                          <p:attrName>style.visibility</p:attrName>
                                        </p:attrNameLst>
                                      </p:cBhvr>
                                      <p:to>
                                        <p:strVal val="visible"/>
                                      </p:to>
                                    </p:set>
                                    <p:animEffect transition="in" filter="fade">
                                      <p:cBhvr>
                                        <p:cTn id="31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animBg="1"/>
      <p:bldP spid="42" grpId="0" animBg="1"/>
      <p:bldP spid="43" grpId="0" animBg="1"/>
      <p:bldP spid="50" grpId="0" animBg="1"/>
      <p:bldP spid="51" grpId="0" animBg="1"/>
      <p:bldP spid="61" grpId="0" animBg="1"/>
      <p:bldP spid="2" grpId="0" animBg="1"/>
      <p:bldP spid="6" grpId="0" animBg="1"/>
      <p:bldP spid="10" grpId="0"/>
      <p:bldP spid="14" grpId="0"/>
      <p:bldP spid="16" grpId="0"/>
      <p:bldP spid="18" grpId="0"/>
      <p:bldP spid="27" grpId="0" animBg="1"/>
      <p:bldP spid="53" grpId="0" animBg="1"/>
      <p:bldP spid="4" grpId="0" animBg="1"/>
      <p:bldP spid="8" grpId="0" animBg="1"/>
      <p:bldP spid="12" grpId="0" animBg="1"/>
      <p:bldP spid="13" grpId="0" animBg="1"/>
      <p:bldP spid="20" grpId="0" animBg="1"/>
      <p:bldP spid="26" grpId="0" animBg="1"/>
      <p:bldP spid="31" grpId="0" animBg="1"/>
      <p:bldP spid="33" grpId="0" animBg="1"/>
      <p:bldP spid="35" grpId="0" animBg="1"/>
      <p:bldP spid="71" grpId="0" animBg="1"/>
      <p:bldP spid="72" grpId="0" animBg="1"/>
      <p:bldP spid="73" grpId="0" animBg="1"/>
      <p:bldP spid="74" grpId="0" animBg="1"/>
      <p:bldP spid="75" grpId="0" animBg="1"/>
      <p:bldP spid="76" grpId="0" animBg="1"/>
      <p:bldP spid="77" grpId="0" animBg="1"/>
      <p:bldP spid="78" grpId="0" animBg="1"/>
      <p:bldP spid="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86348" y="646406"/>
            <a:ext cx="4252082" cy="3094410"/>
          </a:xfrm>
          <a:custGeom>
            <a:avLst/>
            <a:gdLst/>
            <a:ahLst/>
            <a:cxnLst/>
            <a:rect l="l" t="t" r="r" b="b"/>
            <a:pathLst>
              <a:path w="3871400" h="3238006">
                <a:moveTo>
                  <a:pt x="0" y="0"/>
                </a:moveTo>
                <a:lnTo>
                  <a:pt x="3871400" y="0"/>
                </a:lnTo>
                <a:lnTo>
                  <a:pt x="3871400" y="3238005"/>
                </a:lnTo>
                <a:lnTo>
                  <a:pt x="0" y="3238005"/>
                </a:lnTo>
                <a:lnTo>
                  <a:pt x="0" y="0"/>
                </a:lnTo>
                <a:close/>
              </a:path>
            </a:pathLst>
          </a:custGeom>
          <a:blipFill>
            <a:blip r:embed="rId2"/>
            <a:stretch>
              <a:fillRect/>
            </a:stretch>
          </a:blipFill>
        </p:spPr>
        <p:txBody>
          <a:bodyPr/>
          <a:lstStyle/>
          <a:p>
            <a:endParaRPr lang="en-IL" sz="1600">
              <a:latin typeface="Arial" panose="020B0604020202020204" pitchFamily="34" charset="0"/>
              <a:cs typeface="Arial" panose="020B0604020202020204" pitchFamily="34" charset="0"/>
            </a:endParaRPr>
          </a:p>
        </p:txBody>
      </p:sp>
      <p:sp>
        <p:nvSpPr>
          <p:cNvPr id="4" name="Freeform 4"/>
          <p:cNvSpPr/>
          <p:nvPr/>
        </p:nvSpPr>
        <p:spPr>
          <a:xfrm>
            <a:off x="228600" y="5486252"/>
            <a:ext cx="9308875" cy="3429367"/>
          </a:xfrm>
          <a:custGeom>
            <a:avLst/>
            <a:gdLst/>
            <a:ahLst/>
            <a:cxnLst/>
            <a:rect l="l" t="t" r="r" b="b"/>
            <a:pathLst>
              <a:path w="8313420" h="2629119">
                <a:moveTo>
                  <a:pt x="0" y="0"/>
                </a:moveTo>
                <a:lnTo>
                  <a:pt x="8313419" y="0"/>
                </a:lnTo>
                <a:lnTo>
                  <a:pt x="8313419" y="2629119"/>
                </a:lnTo>
                <a:lnTo>
                  <a:pt x="0" y="2629119"/>
                </a:lnTo>
                <a:lnTo>
                  <a:pt x="0" y="0"/>
                </a:lnTo>
                <a:close/>
              </a:path>
            </a:pathLst>
          </a:custGeom>
          <a:blipFill>
            <a:blip r:embed="rId3"/>
            <a:stretch>
              <a:fillRect/>
            </a:stretch>
          </a:blipFill>
        </p:spPr>
        <p:txBody>
          <a:bodyPr/>
          <a:lstStyle/>
          <a:p>
            <a:endParaRPr lang="en-IL" sz="1600">
              <a:latin typeface="Arial" panose="020B0604020202020204" pitchFamily="34" charset="0"/>
              <a:cs typeface="Arial" panose="020B0604020202020204" pitchFamily="34" charset="0"/>
            </a:endParaRPr>
          </a:p>
        </p:txBody>
      </p:sp>
      <p:sp>
        <p:nvSpPr>
          <p:cNvPr id="5" name="TextBox 5"/>
          <p:cNvSpPr txBox="1"/>
          <p:nvPr/>
        </p:nvSpPr>
        <p:spPr>
          <a:xfrm>
            <a:off x="5165707" y="1258597"/>
            <a:ext cx="12120596" cy="4244239"/>
          </a:xfrm>
          <a:prstGeom prst="rect">
            <a:avLst/>
          </a:prstGeom>
        </p:spPr>
        <p:txBody>
          <a:bodyPr wrap="square" lIns="0" tIns="0" rIns="0" bIns="0" rtlCol="0" anchor="t">
            <a:spAutoFit/>
          </a:bodyPr>
          <a:lstStyle/>
          <a:p>
            <a:pPr algn="r" rtl="1">
              <a:lnSpc>
                <a:spcPts val="4200"/>
              </a:lnSpc>
            </a:pPr>
            <a:r>
              <a:rPr lang="he-IL" sz="2400" dirty="0">
                <a:latin typeface="Arial" panose="020B0604020202020204" pitchFamily="34" charset="0"/>
                <a:ea typeface="Calibri (MS)"/>
                <a:cs typeface="Arial" panose="020B0604020202020204" pitchFamily="34" charset="0"/>
                <a:sym typeface="Calibri (MS)"/>
                <a:rtl/>
              </a:rPr>
              <a:t>על בסיס הקואורדינטות שנאספו, המודל מתחיל ללמוד ולזהות תנועות ידיים על ידי עיבוד הנתונים שהוזנו לו. התהליך כולל הרצת מספר רב של איטרציות</a:t>
            </a:r>
            <a:r>
              <a:rPr lang="en-US" sz="2400" dirty="0">
                <a:latin typeface="Arial" panose="020B0604020202020204" pitchFamily="34" charset="0"/>
                <a:ea typeface="Calibri (MS)"/>
                <a:cs typeface="Arial" panose="020B0604020202020204" pitchFamily="34" charset="0"/>
                <a:sym typeface="Calibri (MS)"/>
                <a:rtl/>
              </a:rPr>
              <a:t> .</a:t>
            </a:r>
            <a:endParaRPr lang="he-IL" sz="2400" dirty="0">
              <a:latin typeface="Arial" panose="020B0604020202020204" pitchFamily="34" charset="0"/>
              <a:ea typeface="Calibri (MS)"/>
              <a:cs typeface="Arial" panose="020B0604020202020204" pitchFamily="34" charset="0"/>
              <a:sym typeface="Calibri (MS)"/>
              <a:rtl/>
            </a:endParaRPr>
          </a:p>
          <a:p>
            <a:pPr algn="r" rtl="1">
              <a:lnSpc>
                <a:spcPts val="4200"/>
              </a:lnSpc>
            </a:pPr>
            <a:r>
              <a:rPr lang="he-IL" sz="2400" dirty="0">
                <a:latin typeface="Arial" panose="020B0604020202020204" pitchFamily="34" charset="0"/>
                <a:ea typeface="Calibri (MS)"/>
                <a:cs typeface="Arial" panose="020B0604020202020204" pitchFamily="34" charset="0"/>
                <a:sym typeface="Calibri (MS)"/>
                <a:rtl/>
              </a:rPr>
              <a:t>המודל מקבל נתוני אימון, מנתח אותם, ומשפר את הדיוק שלו בכל שלב. הדיוק נמדד על פי האחוז שבו המודל מזהה נכון את התנועות. ככל שהמודל מתקדם במספר האיטרציות, ניתן לראות שיפור ברמת הדיוק. </a:t>
            </a:r>
          </a:p>
          <a:p>
            <a:pPr algn="r" rtl="1">
              <a:lnSpc>
                <a:spcPts val="4200"/>
              </a:lnSpc>
            </a:pPr>
            <a:r>
              <a:rPr lang="he-IL" sz="2400" dirty="0">
                <a:latin typeface="Arial" panose="020B0604020202020204" pitchFamily="34" charset="0"/>
                <a:ea typeface="Calibri (MS)"/>
                <a:cs typeface="Arial" panose="020B0604020202020204" pitchFamily="34" charset="0"/>
                <a:sym typeface="Calibri (MS)"/>
                <a:rtl/>
              </a:rPr>
              <a:t>במהלך האימון, המודל מבצע אופטימיזציה ושיפור של הפרמטרים שלו כדי להתאים את עצמו לנתונים בצורה טובה יותר, במטרה למקסם את היכולת שלו להתמודד עם נתונים חדשים בעתיד.</a:t>
            </a:r>
          </a:p>
          <a:p>
            <a:pPr algn="just" rtl="1">
              <a:lnSpc>
                <a:spcPts val="4200"/>
              </a:lnSpc>
            </a:pPr>
            <a:endParaRPr lang="he-IL" sz="2400" dirty="0">
              <a:latin typeface="Arial" panose="020B0604020202020204" pitchFamily="34" charset="0"/>
              <a:ea typeface="Calibri (MS)"/>
              <a:cs typeface="Arial" panose="020B0604020202020204" pitchFamily="34" charset="0"/>
              <a:sym typeface="Calibri (MS)"/>
              <a:rtl/>
            </a:endParaRPr>
          </a:p>
        </p:txBody>
      </p:sp>
      <p:sp>
        <p:nvSpPr>
          <p:cNvPr id="6" name="TextBox 6"/>
          <p:cNvSpPr txBox="1"/>
          <p:nvPr/>
        </p:nvSpPr>
        <p:spPr>
          <a:xfrm>
            <a:off x="13362266" y="361130"/>
            <a:ext cx="4925734" cy="692049"/>
          </a:xfrm>
          <a:prstGeom prst="rect">
            <a:avLst/>
          </a:prstGeom>
          <a:solidFill>
            <a:srgbClr val="F4EFE8"/>
          </a:solidFill>
        </p:spPr>
        <p:txBody>
          <a:bodyPr wrap="square" lIns="0" tIns="0" rIns="0" bIns="0" rtlCol="0" anchor="t">
            <a:spAutoFit/>
          </a:bodyPr>
          <a:lstStyle/>
          <a:p>
            <a:pPr algn="ctr" rtl="1"/>
            <a:r>
              <a:rPr lang="he-IL" sz="4400" b="1" dirty="0">
                <a:latin typeface="Arial" panose="020B0604020202020204" pitchFamily="34" charset="0"/>
                <a:ea typeface="Calibri (MS) Bold"/>
                <a:cs typeface="Arial" panose="020B0604020202020204" pitchFamily="34" charset="0"/>
                <a:sym typeface="Calibri (MS) Bold"/>
                <a:rtl/>
              </a:rPr>
              <a:t>שלב </a:t>
            </a:r>
            <a:r>
              <a:rPr lang="en-US" sz="4400" b="1" dirty="0">
                <a:latin typeface="Arial" panose="020B0604020202020204" pitchFamily="34" charset="0"/>
                <a:ea typeface="Calibri (MS) Bold"/>
                <a:cs typeface="Arial" panose="020B0604020202020204" pitchFamily="34" charset="0"/>
                <a:sym typeface="Calibri (MS) Bold"/>
              </a:rPr>
              <a:t>4</a:t>
            </a:r>
            <a:r>
              <a:rPr lang="he-IL" sz="4400" b="1" dirty="0">
                <a:latin typeface="Arial" panose="020B0604020202020204" pitchFamily="34" charset="0"/>
                <a:ea typeface="Calibri (MS) Bold"/>
                <a:cs typeface="Arial" panose="020B0604020202020204" pitchFamily="34" charset="0"/>
                <a:sym typeface="Calibri (MS) Bold"/>
                <a:rtl/>
              </a:rPr>
              <a:t>: אימון המודל</a:t>
            </a:r>
          </a:p>
        </p:txBody>
      </p:sp>
      <p:sp>
        <p:nvSpPr>
          <p:cNvPr id="7" name="TextBox 7"/>
          <p:cNvSpPr txBox="1"/>
          <p:nvPr/>
        </p:nvSpPr>
        <p:spPr>
          <a:xfrm>
            <a:off x="239973" y="3881977"/>
            <a:ext cx="4925734" cy="553998"/>
          </a:xfrm>
          <a:prstGeom prst="rect">
            <a:avLst/>
          </a:prstGeom>
          <a:solidFill>
            <a:srgbClr val="F4EFE8"/>
          </a:solidFill>
        </p:spPr>
        <p:txBody>
          <a:bodyPr wrap="square" lIns="0" tIns="0" rIns="0" bIns="0" rtlCol="0" anchor="t">
            <a:spAutoFit/>
          </a:bodyPr>
          <a:lstStyle/>
          <a:p>
            <a:pPr algn="ctr" rtl="1"/>
            <a:r>
              <a:rPr lang="he-IL" b="1" dirty="0">
                <a:latin typeface="Arial" panose="020B0604020202020204" pitchFamily="34" charset="0"/>
                <a:ea typeface="Calibri (MS) Bold"/>
                <a:cs typeface="Arial" panose="020B0604020202020204" pitchFamily="34" charset="0"/>
                <a:sym typeface="Calibri (MS) Bold"/>
                <a:rtl/>
              </a:rPr>
              <a:t>איור 8: תוצאות של אימון המודל לאורך של </a:t>
            </a:r>
            <a:r>
              <a:rPr lang="en-US" b="1" dirty="0">
                <a:latin typeface="Arial" panose="020B0604020202020204" pitchFamily="34" charset="0"/>
                <a:ea typeface="Calibri (MS) Bold"/>
                <a:cs typeface="Arial" panose="020B0604020202020204" pitchFamily="34" charset="0"/>
                <a:sym typeface="Calibri (MS) Bold"/>
              </a:rPr>
              <a:t>150</a:t>
            </a:r>
            <a:r>
              <a:rPr lang="he-IL" b="1" dirty="0">
                <a:latin typeface="Arial" panose="020B0604020202020204" pitchFamily="34" charset="0"/>
                <a:ea typeface="Calibri (MS) Bold"/>
                <a:cs typeface="Arial" panose="020B0604020202020204" pitchFamily="34" charset="0"/>
                <a:sym typeface="Calibri (MS) Bold"/>
                <a:rtl/>
              </a:rPr>
              <a:t> מחזורים עם דיווח על דיוק הוולידציה בסוף כל מחזור. </a:t>
            </a:r>
          </a:p>
        </p:txBody>
      </p:sp>
      <p:sp>
        <p:nvSpPr>
          <p:cNvPr id="8" name="TextBox 8"/>
          <p:cNvSpPr txBox="1"/>
          <p:nvPr/>
        </p:nvSpPr>
        <p:spPr>
          <a:xfrm>
            <a:off x="9819220" y="6607994"/>
            <a:ext cx="7467083" cy="2693398"/>
          </a:xfrm>
          <a:prstGeom prst="rect">
            <a:avLst/>
          </a:prstGeom>
        </p:spPr>
        <p:txBody>
          <a:bodyPr lIns="0" tIns="0" rIns="0" bIns="0" rtlCol="0" anchor="t">
            <a:spAutoFit/>
          </a:bodyPr>
          <a:lstStyle/>
          <a:p>
            <a:pPr algn="just" rtl="1">
              <a:lnSpc>
                <a:spcPts val="4200"/>
              </a:lnSpc>
            </a:pPr>
            <a:r>
              <a:rPr lang="he-IL" sz="2400" dirty="0">
                <a:latin typeface="Arial" panose="020B0604020202020204" pitchFamily="34" charset="0"/>
                <a:ea typeface="Calibri (MS)"/>
                <a:cs typeface="Arial" panose="020B0604020202020204" pitchFamily="34" charset="0"/>
                <a:sym typeface="Calibri (MS)"/>
                <a:rtl/>
              </a:rPr>
              <a:t>לאחר אימון המודל, בדקנו את ביצועיו באמצעות הנתונים שלא שימשו לאימון. נתוני הבדיקה עזרו לנו להעריך את רמת הדיוק של המודל המייצג את אחוז הפעמים שבהן המודל זיהה נכון את התנועה והיכולת הכללית שלו לתפקד עם נתונים חדשים ולא מוכרים.</a:t>
            </a:r>
          </a:p>
        </p:txBody>
      </p:sp>
      <p:sp>
        <p:nvSpPr>
          <p:cNvPr id="9" name="TextBox 9"/>
          <p:cNvSpPr txBox="1"/>
          <p:nvPr/>
        </p:nvSpPr>
        <p:spPr>
          <a:xfrm>
            <a:off x="10439400" y="5534661"/>
            <a:ext cx="7848600" cy="724750"/>
          </a:xfrm>
          <a:prstGeom prst="rect">
            <a:avLst/>
          </a:prstGeom>
          <a:solidFill>
            <a:srgbClr val="F4EFE8"/>
          </a:solidFill>
        </p:spPr>
        <p:txBody>
          <a:bodyPr wrap="square" lIns="0" tIns="0" rIns="0" bIns="0" rtlCol="0" anchor="t">
            <a:spAutoFit/>
          </a:bodyPr>
          <a:lstStyle/>
          <a:p>
            <a:pPr algn="r" rtl="1">
              <a:lnSpc>
                <a:spcPts val="6206"/>
              </a:lnSpc>
            </a:pPr>
            <a:r>
              <a:rPr lang="en-US" sz="4400" b="1" dirty="0">
                <a:latin typeface="Arial" panose="020B0604020202020204" pitchFamily="34" charset="0"/>
                <a:ea typeface="Calibri (MS) Bold"/>
                <a:cs typeface="Arial" panose="020B0604020202020204" pitchFamily="34" charset="0"/>
                <a:sym typeface="Calibri (MS) Bold"/>
                <a:rtl/>
              </a:rPr>
              <a:t>  </a:t>
            </a:r>
            <a:r>
              <a:rPr lang="he-IL" sz="4400" b="1" dirty="0">
                <a:latin typeface="Arial" panose="020B0604020202020204" pitchFamily="34" charset="0"/>
                <a:ea typeface="Calibri (MS) Bold"/>
                <a:cs typeface="Arial" panose="020B0604020202020204" pitchFamily="34" charset="0"/>
                <a:sym typeface="Calibri (MS) Bold"/>
                <a:rtl/>
              </a:rPr>
              <a:t>שלב </a:t>
            </a:r>
            <a:r>
              <a:rPr lang="en-US" sz="4400" b="1" dirty="0">
                <a:latin typeface="Arial" panose="020B0604020202020204" pitchFamily="34" charset="0"/>
                <a:ea typeface="Calibri (MS) Bold"/>
                <a:cs typeface="Arial" panose="020B0604020202020204" pitchFamily="34" charset="0"/>
                <a:sym typeface="Calibri (MS) Bold"/>
              </a:rPr>
              <a:t>5</a:t>
            </a:r>
            <a:r>
              <a:rPr lang="he-IL" sz="4400" b="1" dirty="0">
                <a:latin typeface="Arial" panose="020B0604020202020204" pitchFamily="34" charset="0"/>
                <a:ea typeface="Calibri (MS) Bold"/>
                <a:cs typeface="Arial" panose="020B0604020202020204" pitchFamily="34" charset="0"/>
                <a:sym typeface="Calibri (MS) Bold"/>
                <a:rtl/>
              </a:rPr>
              <a:t>: הערכת המודל ושיפור  </a:t>
            </a:r>
          </a:p>
        </p:txBody>
      </p:sp>
      <p:sp>
        <p:nvSpPr>
          <p:cNvPr id="11" name="TextBox 11"/>
          <p:cNvSpPr txBox="1"/>
          <p:nvPr/>
        </p:nvSpPr>
        <p:spPr>
          <a:xfrm>
            <a:off x="228600" y="9033851"/>
            <a:ext cx="4625769" cy="553998"/>
          </a:xfrm>
          <a:prstGeom prst="rect">
            <a:avLst/>
          </a:prstGeom>
          <a:solidFill>
            <a:srgbClr val="F4EFE8"/>
          </a:solidFill>
        </p:spPr>
        <p:txBody>
          <a:bodyPr wrap="square" lIns="0" tIns="0" rIns="0" bIns="0" rtlCol="0" anchor="t">
            <a:spAutoFit/>
          </a:bodyPr>
          <a:lstStyle/>
          <a:p>
            <a:pPr algn="ctr" rtl="1"/>
            <a:r>
              <a:rPr lang="he-IL" b="1" dirty="0">
                <a:latin typeface="Arial" panose="020B0604020202020204" pitchFamily="34" charset="0"/>
                <a:ea typeface="Calibri (MS) Bold"/>
                <a:cs typeface="Arial" panose="020B0604020202020204" pitchFamily="34" charset="0"/>
                <a:sym typeface="Calibri (MS) Bold"/>
                <a:rtl/>
              </a:rPr>
              <a:t>איור 9ב: גרף ה-</a:t>
            </a:r>
            <a:r>
              <a:rPr lang="en-US" b="1" dirty="0">
                <a:latin typeface="Arial" panose="020B0604020202020204" pitchFamily="34" charset="0"/>
                <a:ea typeface="Calibri (MS) Bold"/>
                <a:cs typeface="Arial" panose="020B0604020202020204" pitchFamily="34" charset="0"/>
                <a:sym typeface="Calibri (MS) Bold"/>
              </a:rPr>
              <a:t>accuracy</a:t>
            </a:r>
            <a:r>
              <a:rPr lang="he-IL" b="1" dirty="0">
                <a:latin typeface="Arial" panose="020B0604020202020204" pitchFamily="34" charset="0"/>
                <a:ea typeface="Calibri (MS) Bold"/>
                <a:cs typeface="Arial" panose="020B0604020202020204" pitchFamily="34" charset="0"/>
                <a:sym typeface="Calibri (MS) Bold"/>
                <a:rtl/>
              </a:rPr>
              <a:t> מראה את השתפרות הביצועים של המודל במהלך האימון</a:t>
            </a:r>
          </a:p>
        </p:txBody>
      </p:sp>
      <p:sp>
        <p:nvSpPr>
          <p:cNvPr id="13" name="TextBox 13"/>
          <p:cNvSpPr txBox="1"/>
          <p:nvPr/>
        </p:nvSpPr>
        <p:spPr>
          <a:xfrm>
            <a:off x="4938430" y="9050525"/>
            <a:ext cx="4796728" cy="553998"/>
          </a:xfrm>
          <a:prstGeom prst="rect">
            <a:avLst/>
          </a:prstGeom>
          <a:solidFill>
            <a:srgbClr val="F4EFE8"/>
          </a:solidFill>
        </p:spPr>
        <p:txBody>
          <a:bodyPr wrap="square" lIns="0" tIns="0" rIns="0" bIns="0" rtlCol="0" anchor="t">
            <a:spAutoFit/>
          </a:bodyPr>
          <a:lstStyle/>
          <a:p>
            <a:pPr algn="ctr" rtl="1"/>
            <a:r>
              <a:rPr lang="he-IL" b="1" dirty="0">
                <a:latin typeface="Arial" panose="020B0604020202020204" pitchFamily="34" charset="0"/>
                <a:ea typeface="Calibri (MS) Bold"/>
                <a:cs typeface="Arial" panose="020B0604020202020204" pitchFamily="34" charset="0"/>
                <a:sym typeface="Calibri (MS) Bold"/>
                <a:rtl/>
              </a:rPr>
              <a:t>איור 9א: גרף ה-</a:t>
            </a:r>
            <a:r>
              <a:rPr lang="en-US" b="1" dirty="0">
                <a:latin typeface="Arial" panose="020B0604020202020204" pitchFamily="34" charset="0"/>
                <a:ea typeface="Calibri (MS) Bold"/>
                <a:cs typeface="Arial" panose="020B0604020202020204" pitchFamily="34" charset="0"/>
                <a:sym typeface="Calibri (MS) Bold"/>
              </a:rPr>
              <a:t>loss</a:t>
            </a:r>
            <a:r>
              <a:rPr lang="he-IL" b="1" dirty="0">
                <a:latin typeface="Arial" panose="020B0604020202020204" pitchFamily="34" charset="0"/>
                <a:ea typeface="Calibri (MS) Bold"/>
                <a:cs typeface="Arial" panose="020B0604020202020204" pitchFamily="34" charset="0"/>
                <a:sym typeface="Calibri (MS) Bold"/>
                <a:rtl/>
              </a:rPr>
              <a:t> מעריך כמה המודל לומד בצורה טובה או אם הוא מתחיל “לשנן” את הנתונים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71C15-675D-46D2-D5C7-516217E0146C}"/>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D3D27BCB-094D-2638-DB5F-9551E9E6AFBC}"/>
              </a:ext>
            </a:extLst>
          </p:cNvPr>
          <p:cNvSpPr txBox="1"/>
          <p:nvPr/>
        </p:nvSpPr>
        <p:spPr>
          <a:xfrm>
            <a:off x="4321985" y="0"/>
            <a:ext cx="10216730" cy="830997"/>
          </a:xfrm>
          <a:prstGeom prst="rect">
            <a:avLst/>
          </a:prstGeom>
          <a:solidFill>
            <a:srgbClr val="F4EFE8"/>
          </a:solidFill>
        </p:spPr>
        <p:txBody>
          <a:bodyPr wrap="square" lIns="0" tIns="0" rIns="0" bIns="0" rtlCol="0" anchor="t">
            <a:spAutoFit/>
          </a:bodyPr>
          <a:lstStyle/>
          <a:p>
            <a:pPr algn="ctr" rtl="1"/>
            <a:r>
              <a:rPr lang="he-IL" sz="5400" b="1" dirty="0">
                <a:latin typeface="Calibri (MS) Bold"/>
                <a:ea typeface="Calibri (MS) Bold"/>
                <a:sym typeface="Calibri (MS) Bold"/>
                <a:rtl/>
              </a:rPr>
              <a:t>מודל למידה בדיבור </a:t>
            </a:r>
          </a:p>
        </p:txBody>
      </p:sp>
      <p:sp>
        <p:nvSpPr>
          <p:cNvPr id="9" name="TextBox 9">
            <a:extLst>
              <a:ext uri="{FF2B5EF4-FFF2-40B4-BE49-F238E27FC236}">
                <a16:creationId xmlns:a16="http://schemas.microsoft.com/office/drawing/2014/main" id="{01DAEC41-0128-7BE0-70AE-017055F70081}"/>
              </a:ext>
            </a:extLst>
          </p:cNvPr>
          <p:cNvSpPr txBox="1"/>
          <p:nvPr/>
        </p:nvSpPr>
        <p:spPr>
          <a:xfrm>
            <a:off x="1905000" y="1320811"/>
            <a:ext cx="15418140" cy="1575944"/>
          </a:xfrm>
          <a:prstGeom prst="rect">
            <a:avLst/>
          </a:prstGeom>
        </p:spPr>
        <p:txBody>
          <a:bodyPr wrap="square" lIns="0" tIns="0" rIns="0" bIns="0" rtlCol="0" anchor="t">
            <a:spAutoFit/>
          </a:bodyPr>
          <a:lstStyle/>
          <a:p>
            <a:pPr algn="r" rtl="1">
              <a:lnSpc>
                <a:spcPts val="4200"/>
              </a:lnSpc>
            </a:pPr>
            <a:r>
              <a:rPr lang="he-IL" sz="2800" dirty="0">
                <a:latin typeface="Calibri (MS)"/>
                <a:ea typeface="Calibri (MS)"/>
                <a:sym typeface="Calibri (MS)"/>
                <a:rtl/>
              </a:rPr>
              <a:t>הפלטפורמה שלנו משלבת גם מודל למידה בדיבור באמצעות המודל </a:t>
            </a:r>
            <a:r>
              <a:rPr lang="en-US" sz="2800" dirty="0">
                <a:latin typeface="Calibri (MS)"/>
                <a:ea typeface="Calibri (MS)"/>
                <a:sym typeface="Calibri (MS)"/>
                <a:rtl/>
              </a:rPr>
              <a:t>Recognizer </a:t>
            </a:r>
            <a:r>
              <a:rPr lang="he-IL" sz="2800" dirty="0">
                <a:latin typeface="Calibri (MS)"/>
                <a:ea typeface="Calibri (MS)"/>
                <a:sym typeface="Calibri (MS)"/>
                <a:rtl/>
              </a:rPr>
              <a:t> של ספריית </a:t>
            </a:r>
            <a:r>
              <a:rPr lang="en-US" sz="2800" dirty="0">
                <a:latin typeface="Calibri (MS)"/>
                <a:ea typeface="Calibri (MS)"/>
                <a:sym typeface="Calibri (MS)"/>
                <a:rtl/>
              </a:rPr>
              <a:t>SpeechRecognition </a:t>
            </a:r>
            <a:r>
              <a:rPr lang="he-IL" sz="2800" dirty="0">
                <a:latin typeface="Calibri (MS)"/>
                <a:ea typeface="Calibri (MS)"/>
                <a:sym typeface="Calibri (MS)"/>
                <a:rtl/>
              </a:rPr>
              <a:t>. ומטרתו להמיר דיבור לפקודות טקסטואליות שמאפשרת למשתמש להזין אותיות או מספרים באמצעות קול, ולא רק דרך תנועות הידיים.</a:t>
            </a:r>
          </a:p>
        </p:txBody>
      </p:sp>
      <p:sp>
        <p:nvSpPr>
          <p:cNvPr id="10" name="TextBox 10">
            <a:extLst>
              <a:ext uri="{FF2B5EF4-FFF2-40B4-BE49-F238E27FC236}">
                <a16:creationId xmlns:a16="http://schemas.microsoft.com/office/drawing/2014/main" id="{2B9B531F-9AEC-7DD2-6C38-39B7D7425857}"/>
              </a:ext>
            </a:extLst>
          </p:cNvPr>
          <p:cNvSpPr txBox="1"/>
          <p:nvPr/>
        </p:nvSpPr>
        <p:spPr>
          <a:xfrm>
            <a:off x="12409566" y="1588328"/>
            <a:ext cx="5878434" cy="748538"/>
          </a:xfrm>
          <a:prstGeom prst="rect">
            <a:avLst/>
          </a:prstGeom>
        </p:spPr>
        <p:txBody>
          <a:bodyPr lIns="0" tIns="0" rIns="0" bIns="0" rtlCol="0" anchor="t">
            <a:spAutoFit/>
          </a:bodyPr>
          <a:lstStyle/>
          <a:p>
            <a:pPr algn="ctr" rtl="1">
              <a:lnSpc>
                <a:spcPts val="6206"/>
              </a:lnSpc>
            </a:pPr>
            <a:endParaRPr lang="he-IL" sz="4497" b="1" dirty="0">
              <a:latin typeface="Calibri (MS) Bold"/>
              <a:ea typeface="Calibri (MS) Bold"/>
              <a:sym typeface="Calibri (MS) Bold"/>
              <a:rtl/>
            </a:endParaRPr>
          </a:p>
        </p:txBody>
      </p:sp>
      <p:sp>
        <p:nvSpPr>
          <p:cNvPr id="11" name="TextBox 11">
            <a:extLst>
              <a:ext uri="{FF2B5EF4-FFF2-40B4-BE49-F238E27FC236}">
                <a16:creationId xmlns:a16="http://schemas.microsoft.com/office/drawing/2014/main" id="{58CDCC07-FBDC-E21D-938B-ABD6414B7F6B}"/>
              </a:ext>
            </a:extLst>
          </p:cNvPr>
          <p:cNvSpPr txBox="1"/>
          <p:nvPr/>
        </p:nvSpPr>
        <p:spPr>
          <a:xfrm>
            <a:off x="2036253" y="4305300"/>
            <a:ext cx="15286887" cy="4268989"/>
          </a:xfrm>
          <a:prstGeom prst="rect">
            <a:avLst/>
          </a:prstGeom>
        </p:spPr>
        <p:txBody>
          <a:bodyPr wrap="square" lIns="0" tIns="0" rIns="0" bIns="0" rtlCol="0" anchor="t">
            <a:spAutoFit/>
          </a:bodyPr>
          <a:lstStyle/>
          <a:p>
            <a:pPr algn="r" rtl="1">
              <a:lnSpc>
                <a:spcPts val="4200"/>
              </a:lnSpc>
            </a:pPr>
            <a:r>
              <a:rPr lang="he-IL" sz="2800" dirty="0">
                <a:latin typeface="Calibri (MS)"/>
                <a:ea typeface="Calibri (MS)"/>
                <a:sym typeface="Calibri (MS)"/>
                <a:rtl/>
              </a:rPr>
              <a:t>המודל מקשיב לדיבור המשתמש דרך המיקרופון, מעבד את הקול, וממיר אותו לטקסט בעזרת שירות זיהוי הדיבור של </a:t>
            </a:r>
            <a:r>
              <a:rPr lang="en-US" sz="2800" dirty="0">
                <a:latin typeface="Calibri (MS)"/>
                <a:ea typeface="Calibri (MS)"/>
                <a:sym typeface="Calibri (MS)"/>
                <a:rtl/>
              </a:rPr>
              <a:t>Google (recognize_google) </a:t>
            </a:r>
            <a:r>
              <a:rPr lang="he-IL" sz="2800" dirty="0">
                <a:latin typeface="Calibri (MS)"/>
                <a:ea typeface="Calibri (MS)"/>
                <a:sym typeface="Calibri (MS)"/>
                <a:rtl/>
              </a:rPr>
              <a:t>. ברגע שהמודל מזהה את הטקסט, הוא מחפש אם הטקסט כולל את המילה</a:t>
            </a:r>
            <a:r>
              <a:rPr lang="en-US" sz="2800" dirty="0">
                <a:latin typeface="Calibri (MS)"/>
                <a:ea typeface="Calibri (MS)"/>
                <a:sym typeface="Calibri (MS)"/>
                <a:rtl/>
              </a:rPr>
              <a:t>letter" </a:t>
            </a:r>
            <a:r>
              <a:rPr lang="he-IL" sz="2800" dirty="0">
                <a:latin typeface="Calibri (MS)"/>
                <a:ea typeface="Calibri (MS)"/>
                <a:sym typeface="Calibri (MS)"/>
                <a:rtl/>
              </a:rPr>
              <a:t>"  או</a:t>
            </a:r>
            <a:r>
              <a:rPr lang="en-US" sz="2800" dirty="0">
                <a:latin typeface="Calibri (MS)"/>
                <a:ea typeface="Calibri (MS)"/>
                <a:sym typeface="Calibri (MS)"/>
                <a:rtl/>
              </a:rPr>
              <a:t>number" </a:t>
            </a:r>
            <a:r>
              <a:rPr lang="he-IL" sz="2800" dirty="0">
                <a:latin typeface="Calibri (MS)"/>
                <a:ea typeface="Calibri (MS)"/>
                <a:sym typeface="Calibri (MS)"/>
                <a:rtl/>
              </a:rPr>
              <a:t>". אם כן, המודל מחפש את האות או המספר המדוברים בתיקיית התמונות המיועדת, ושולח את התמונה המתאימה בתגובה ללקוח.</a:t>
            </a:r>
          </a:p>
          <a:p>
            <a:pPr algn="r" rtl="1">
              <a:lnSpc>
                <a:spcPts val="4200"/>
              </a:lnSpc>
            </a:pPr>
            <a:r>
              <a:rPr lang="he-IL" sz="2800" dirty="0">
                <a:latin typeface="Calibri (MS)"/>
                <a:ea typeface="Calibri (MS)"/>
                <a:sym typeface="Calibri (MS)"/>
                <a:rtl/>
              </a:rPr>
              <a:t>חלק זה של המודל מהווה כאחת הדרכים ללימוד האותיות בצורה אטרקטיבית ושונה.</a:t>
            </a:r>
          </a:p>
          <a:p>
            <a:pPr algn="r" rtl="1">
              <a:lnSpc>
                <a:spcPts val="4200"/>
              </a:lnSpc>
            </a:pPr>
            <a:endParaRPr lang="he-IL" sz="2800" dirty="0">
              <a:latin typeface="Calibri (MS)"/>
              <a:ea typeface="Calibri (MS)"/>
              <a:sym typeface="Calibri (MS)"/>
              <a:rtl/>
            </a:endParaRPr>
          </a:p>
          <a:p>
            <a:pPr algn="r" rtl="1">
              <a:lnSpc>
                <a:spcPts val="4200"/>
              </a:lnSpc>
            </a:pPr>
            <a:r>
              <a:rPr lang="he-IL" sz="2800" dirty="0">
                <a:latin typeface="Calibri (MS)"/>
                <a:ea typeface="Calibri (MS)"/>
                <a:sym typeface="Calibri (MS)"/>
                <a:rtl/>
              </a:rPr>
              <a:t>השימוש במודל </a:t>
            </a:r>
            <a:r>
              <a:rPr lang="en-US" sz="2800" dirty="0">
                <a:latin typeface="Calibri (MS)"/>
                <a:ea typeface="Calibri (MS)"/>
                <a:sym typeface="Calibri (MS)"/>
                <a:rtl/>
              </a:rPr>
              <a:t>SpeechRecognition </a:t>
            </a:r>
            <a:r>
              <a:rPr lang="he-IL" sz="2800" dirty="0">
                <a:latin typeface="Calibri (MS)"/>
                <a:ea typeface="Calibri (MS)"/>
                <a:sym typeface="Calibri (MS)"/>
                <a:rtl/>
              </a:rPr>
              <a:t> תורם להרחבת נגישות הפלטפורמה ולהפיכתה לאינטראקטיבית יותר, במיוחד עבור משתמשים המעוניינים לשלב דיבור בתהליך הלמידה של שפת הסימנים.</a:t>
            </a:r>
          </a:p>
        </p:txBody>
      </p:sp>
      <p:sp>
        <p:nvSpPr>
          <p:cNvPr id="12" name="TextBox 12">
            <a:extLst>
              <a:ext uri="{FF2B5EF4-FFF2-40B4-BE49-F238E27FC236}">
                <a16:creationId xmlns:a16="http://schemas.microsoft.com/office/drawing/2014/main" id="{22FF5392-47BB-BCD4-F61A-BA22A13D4A98}"/>
              </a:ext>
            </a:extLst>
          </p:cNvPr>
          <p:cNvSpPr txBox="1"/>
          <p:nvPr/>
        </p:nvSpPr>
        <p:spPr>
          <a:xfrm>
            <a:off x="14538715" y="3358507"/>
            <a:ext cx="3746413" cy="748538"/>
          </a:xfrm>
          <a:prstGeom prst="rect">
            <a:avLst/>
          </a:prstGeom>
          <a:solidFill>
            <a:srgbClr val="F4EFE8"/>
          </a:solidFill>
        </p:spPr>
        <p:txBody>
          <a:bodyPr wrap="square" lIns="0" tIns="0" rIns="0" bIns="0" rtlCol="0" anchor="t">
            <a:spAutoFit/>
          </a:bodyPr>
          <a:lstStyle/>
          <a:p>
            <a:pPr algn="ctr" rtl="1">
              <a:lnSpc>
                <a:spcPts val="6206"/>
              </a:lnSpc>
            </a:pPr>
            <a:r>
              <a:rPr lang="he-IL" sz="4400" b="1" dirty="0">
                <a:latin typeface="Calibri (MS) Bold"/>
                <a:ea typeface="Calibri (MS) Bold"/>
                <a:sym typeface="Calibri (MS) Bold"/>
                <a:rtl/>
              </a:rPr>
              <a:t>תיאור המודל:</a:t>
            </a:r>
            <a:endParaRPr lang="ar-EG" sz="4400" b="1" dirty="0">
              <a:latin typeface="Calibri (MS) Bold"/>
              <a:ea typeface="Calibri (MS) Bold"/>
              <a:sym typeface="Calibri (MS) Bold"/>
              <a:rtl/>
            </a:endParaRPr>
          </a:p>
        </p:txBody>
      </p:sp>
      <p:pic>
        <p:nvPicPr>
          <p:cNvPr id="15" name="תמונה 14">
            <a:extLst>
              <a:ext uri="{FF2B5EF4-FFF2-40B4-BE49-F238E27FC236}">
                <a16:creationId xmlns:a16="http://schemas.microsoft.com/office/drawing/2014/main" id="{1B5E14BE-8B37-1970-BDF4-C0C15EB61354}"/>
              </a:ext>
            </a:extLst>
          </p:cNvPr>
          <p:cNvPicPr>
            <a:picLocks noChangeAspect="1"/>
          </p:cNvPicPr>
          <p:nvPr/>
        </p:nvPicPr>
        <p:blipFill>
          <a:blip r:embed="rId2"/>
          <a:stretch>
            <a:fillRect/>
          </a:stretch>
        </p:blipFill>
        <p:spPr>
          <a:xfrm>
            <a:off x="403272" y="8221242"/>
            <a:ext cx="3003456" cy="2065758"/>
          </a:xfrm>
          <a:prstGeom prst="rect">
            <a:avLst/>
          </a:prstGeom>
        </p:spPr>
      </p:pic>
    </p:spTree>
    <p:extLst>
      <p:ext uri="{BB962C8B-B14F-4D97-AF65-F5344CB8AC3E}">
        <p14:creationId xmlns:p14="http://schemas.microsoft.com/office/powerpoint/2010/main" val="1508827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96086" y="1831110"/>
            <a:ext cx="4459560" cy="3210791"/>
          </a:xfrm>
          <a:custGeom>
            <a:avLst/>
            <a:gdLst/>
            <a:ahLst/>
            <a:cxnLst/>
            <a:rect l="l" t="t" r="r" b="b"/>
            <a:pathLst>
              <a:path w="6208314" h="4441591">
                <a:moveTo>
                  <a:pt x="0" y="0"/>
                </a:moveTo>
                <a:lnTo>
                  <a:pt x="6208314" y="0"/>
                </a:lnTo>
                <a:lnTo>
                  <a:pt x="6208314" y="4441591"/>
                </a:lnTo>
                <a:lnTo>
                  <a:pt x="0" y="4441591"/>
                </a:lnTo>
                <a:lnTo>
                  <a:pt x="0" y="0"/>
                </a:lnTo>
                <a:close/>
              </a:path>
            </a:pathLst>
          </a:custGeom>
          <a:blipFill>
            <a:blip r:embed="rId2"/>
            <a:stretch>
              <a:fillRect r="-36845" b="-11897"/>
            </a:stretch>
          </a:blipFill>
        </p:spPr>
        <p:txBody>
          <a:bodyPr/>
          <a:lstStyle/>
          <a:p>
            <a:endParaRPr lang="en-IL">
              <a:latin typeface="Arial" panose="020B0604020202020204" pitchFamily="34" charset="0"/>
              <a:cs typeface="Arial" panose="020B0604020202020204" pitchFamily="34" charset="0"/>
            </a:endParaRPr>
          </a:p>
        </p:txBody>
      </p:sp>
      <p:sp>
        <p:nvSpPr>
          <p:cNvPr id="5" name="TextBox 5"/>
          <p:cNvSpPr txBox="1"/>
          <p:nvPr/>
        </p:nvSpPr>
        <p:spPr>
          <a:xfrm>
            <a:off x="2831191" y="24692"/>
            <a:ext cx="12701818" cy="1661993"/>
          </a:xfrm>
          <a:prstGeom prst="rect">
            <a:avLst/>
          </a:prstGeom>
        </p:spPr>
        <p:txBody>
          <a:bodyPr wrap="square" lIns="0" tIns="0" rIns="0" bIns="0" rtlCol="0" anchor="t">
            <a:spAutoFit/>
          </a:bodyPr>
          <a:lstStyle/>
          <a:p>
            <a:pPr algn="ctr" rtl="1"/>
            <a:r>
              <a:rPr lang="he-IL" sz="5400" b="1" dirty="0">
                <a:latin typeface="Arial" panose="020B0604020202020204" pitchFamily="34" charset="0"/>
                <a:ea typeface="Calibri (MS) Bold"/>
                <a:cs typeface="Arial" panose="020B0604020202020204" pitchFamily="34" charset="0"/>
                <a:sym typeface="Calibri (MS) Bold"/>
                <a:rtl/>
              </a:rPr>
              <a:t>תהליכי התפתחות של בניית הפלטפורמה המשתמשת בלמידת מכונה</a:t>
            </a:r>
          </a:p>
        </p:txBody>
      </p:sp>
      <p:sp>
        <p:nvSpPr>
          <p:cNvPr id="7" name="TextBox 7"/>
          <p:cNvSpPr txBox="1"/>
          <p:nvPr/>
        </p:nvSpPr>
        <p:spPr>
          <a:xfrm>
            <a:off x="13251866" y="7005509"/>
            <a:ext cx="4607010" cy="2769989"/>
          </a:xfrm>
          <a:prstGeom prst="rect">
            <a:avLst/>
          </a:prstGeom>
          <a:solidFill>
            <a:srgbClr val="F4EFE8"/>
          </a:solidFill>
        </p:spPr>
        <p:txBody>
          <a:bodyPr wrap="square" lIns="0" tIns="0" rIns="0" bIns="0" rtlCol="0" anchor="t">
            <a:spAutoFit/>
          </a:bodyPr>
          <a:lstStyle/>
          <a:p>
            <a:pPr algn="ctr" rtl="1"/>
            <a:r>
              <a:rPr lang="he-IL" sz="2000" b="1" dirty="0">
                <a:latin typeface="Arial" panose="020B0604020202020204" pitchFamily="34" charset="0"/>
                <a:ea typeface="Calibri (MS) Bold"/>
                <a:cs typeface="Arial" panose="020B0604020202020204" pitchFamily="34" charset="0"/>
                <a:sym typeface="Calibri (MS) Bold"/>
                <a:rtl/>
              </a:rPr>
              <a:t>מספר מצומצם של מחזורים מצביע על שיפור, אך עדיין יש חוסר יציבות בדיוק התוצאות. בתחילת התהליך, הדיוק מתחיל ברמה נמוכה יחסית ולאט לאט משתפר, אך ייתכנו תנודות קטנות לאורך הדרך. זה עשוי להעיד על כך שהמודל עדיין לא התכנס באופן מיטבי, וייתכן שיש צורך לשפר את איכות הנתונים, לבצע כיוונון נוסף של הפרמטרים, או להגדיל את כמות המחזורים.</a:t>
            </a:r>
          </a:p>
        </p:txBody>
      </p:sp>
      <p:sp>
        <p:nvSpPr>
          <p:cNvPr id="9" name="TextBox 9"/>
          <p:cNvSpPr txBox="1"/>
          <p:nvPr/>
        </p:nvSpPr>
        <p:spPr>
          <a:xfrm>
            <a:off x="7457093" y="5398234"/>
            <a:ext cx="4293667" cy="923330"/>
          </a:xfrm>
          <a:prstGeom prst="rect">
            <a:avLst/>
          </a:prstGeom>
          <a:solidFill>
            <a:srgbClr val="F4EFE8"/>
          </a:solidFill>
        </p:spPr>
        <p:txBody>
          <a:bodyPr wrap="square" lIns="0" tIns="0" rIns="0" bIns="0" rtlCol="0" anchor="t">
            <a:spAutoFit/>
          </a:bodyPr>
          <a:lstStyle/>
          <a:p>
            <a:pPr algn="ctr" rtl="1"/>
            <a:r>
              <a:rPr lang="he-IL" sz="2000" b="1" dirty="0">
                <a:latin typeface="Arial" panose="020B0604020202020204" pitchFamily="34" charset="0"/>
                <a:ea typeface="Calibri (MS) Bold"/>
                <a:cs typeface="Arial" panose="020B0604020202020204" pitchFamily="34" charset="0"/>
                <a:sym typeface="Calibri (MS) Bold"/>
                <a:rtl/>
              </a:rPr>
              <a:t>ניתן לראות את הדיוק בתוצאה</a:t>
            </a:r>
          </a:p>
          <a:p>
            <a:pPr algn="ctr" rtl="1"/>
            <a:r>
              <a:rPr lang="he-IL" sz="2000" b="1" dirty="0">
                <a:latin typeface="Arial" panose="020B0604020202020204" pitchFamily="34" charset="0"/>
                <a:ea typeface="Calibri (MS) Bold"/>
                <a:cs typeface="Arial" panose="020B0604020202020204" pitchFamily="34" charset="0"/>
                <a:sym typeface="Calibri (MS) Bold"/>
                <a:rtl/>
              </a:rPr>
              <a:t>סימן האות "</a:t>
            </a:r>
            <a:r>
              <a:rPr lang="en-US" sz="2000" b="1" dirty="0">
                <a:latin typeface="Arial" panose="020B0604020202020204" pitchFamily="34" charset="0"/>
                <a:ea typeface="Calibri (MS) Bold"/>
                <a:cs typeface="Arial" panose="020B0604020202020204" pitchFamily="34" charset="0"/>
                <a:sym typeface="Calibri (MS) Bold"/>
              </a:rPr>
              <a:t>a</a:t>
            </a:r>
            <a:r>
              <a:rPr lang="he-IL" sz="2000" b="1" dirty="0">
                <a:latin typeface="Arial" panose="020B0604020202020204" pitchFamily="34" charset="0"/>
                <a:ea typeface="Calibri (MS) Bold"/>
                <a:cs typeface="Arial" panose="020B0604020202020204" pitchFamily="34" charset="0"/>
                <a:sym typeface="Calibri (MS) Bold"/>
                <a:rtl/>
              </a:rPr>
              <a:t>"</a:t>
            </a:r>
            <a:r>
              <a:rPr lang="en-US" sz="2000" b="1" dirty="0">
                <a:latin typeface="Arial" panose="020B0604020202020204" pitchFamily="34" charset="0"/>
                <a:ea typeface="Calibri (MS) Bold"/>
                <a:cs typeface="Arial" panose="020B0604020202020204" pitchFamily="34" charset="0"/>
                <a:sym typeface="Calibri (MS) Bold"/>
                <a:rtl/>
              </a:rPr>
              <a:t> </a:t>
            </a:r>
            <a:r>
              <a:rPr lang="he-IL" sz="2000" b="1" dirty="0">
                <a:latin typeface="Arial" panose="020B0604020202020204" pitchFamily="34" charset="0"/>
                <a:ea typeface="Calibri (MS) Bold"/>
                <a:cs typeface="Arial" panose="020B0604020202020204" pitchFamily="34" charset="0"/>
                <a:sym typeface="Calibri (MS) Bold"/>
                <a:rtl/>
              </a:rPr>
              <a:t>בשפת הסימנים והצגתו על מצלמת המסך כאות מתאימה</a:t>
            </a:r>
          </a:p>
        </p:txBody>
      </p:sp>
      <p:sp>
        <p:nvSpPr>
          <p:cNvPr id="11" name="TextBox 11"/>
          <p:cNvSpPr txBox="1"/>
          <p:nvPr/>
        </p:nvSpPr>
        <p:spPr>
          <a:xfrm>
            <a:off x="9031097" y="7351880"/>
            <a:ext cx="2824549" cy="1231106"/>
          </a:xfrm>
          <a:prstGeom prst="rect">
            <a:avLst/>
          </a:prstGeom>
          <a:solidFill>
            <a:srgbClr val="F4EFE8"/>
          </a:solidFill>
        </p:spPr>
        <p:txBody>
          <a:bodyPr wrap="square" lIns="0" tIns="0" rIns="0" bIns="0" rtlCol="0" anchor="t">
            <a:spAutoFit/>
          </a:bodyPr>
          <a:lstStyle/>
          <a:p>
            <a:pPr algn="ctr" rtl="1"/>
            <a:r>
              <a:rPr lang="he-IL" sz="2000" b="1" dirty="0">
                <a:latin typeface="Arial" panose="020B0604020202020204" pitchFamily="34" charset="0"/>
                <a:ea typeface="Calibri (MS) Bold"/>
                <a:cs typeface="Arial" panose="020B0604020202020204" pitchFamily="34" charset="0"/>
                <a:sym typeface="Calibri (MS) Bold"/>
                <a:rtl/>
              </a:rPr>
              <a:t>התאמת התוצאה לתמונות ידיים אטרקטיביות שמלוות את הפלטפורמה שלנו ללימוד</a:t>
            </a:r>
          </a:p>
        </p:txBody>
      </p:sp>
      <p:pic>
        <p:nvPicPr>
          <p:cNvPr id="14" name="תמונה 13">
            <a:extLst>
              <a:ext uri="{FF2B5EF4-FFF2-40B4-BE49-F238E27FC236}">
                <a16:creationId xmlns:a16="http://schemas.microsoft.com/office/drawing/2014/main" id="{49063018-91B1-2DCE-3974-1258DFAD653A}"/>
              </a:ext>
            </a:extLst>
          </p:cNvPr>
          <p:cNvPicPr>
            <a:picLocks noChangeAspect="1"/>
          </p:cNvPicPr>
          <p:nvPr/>
        </p:nvPicPr>
        <p:blipFill>
          <a:blip r:embed="rId3"/>
          <a:srcRect l="26418" t="16681" r="25848" b="17610"/>
          <a:stretch/>
        </p:blipFill>
        <p:spPr>
          <a:xfrm>
            <a:off x="13708424" y="1831110"/>
            <a:ext cx="3649170" cy="3714012"/>
          </a:xfrm>
          <a:prstGeom prst="rect">
            <a:avLst/>
          </a:prstGeom>
        </p:spPr>
      </p:pic>
      <p:pic>
        <p:nvPicPr>
          <p:cNvPr id="16" name="תמונה 15">
            <a:extLst>
              <a:ext uri="{FF2B5EF4-FFF2-40B4-BE49-F238E27FC236}">
                <a16:creationId xmlns:a16="http://schemas.microsoft.com/office/drawing/2014/main" id="{58C6155B-0BE5-FF8D-2641-3095225855B4}"/>
              </a:ext>
            </a:extLst>
          </p:cNvPr>
          <p:cNvPicPr>
            <a:picLocks noChangeAspect="1"/>
          </p:cNvPicPr>
          <p:nvPr/>
        </p:nvPicPr>
        <p:blipFill>
          <a:blip r:embed="rId4"/>
          <a:stretch>
            <a:fillRect/>
          </a:stretch>
        </p:blipFill>
        <p:spPr>
          <a:xfrm>
            <a:off x="824869" y="1477740"/>
            <a:ext cx="2006322" cy="2485285"/>
          </a:xfrm>
          <a:prstGeom prst="rect">
            <a:avLst/>
          </a:prstGeom>
        </p:spPr>
      </p:pic>
      <p:pic>
        <p:nvPicPr>
          <p:cNvPr id="18" name="תמונה 17">
            <a:extLst>
              <a:ext uri="{FF2B5EF4-FFF2-40B4-BE49-F238E27FC236}">
                <a16:creationId xmlns:a16="http://schemas.microsoft.com/office/drawing/2014/main" id="{4636B6DC-31DB-EC7E-8669-4B1F1B0177CE}"/>
              </a:ext>
            </a:extLst>
          </p:cNvPr>
          <p:cNvPicPr>
            <a:picLocks noChangeAspect="1"/>
          </p:cNvPicPr>
          <p:nvPr/>
        </p:nvPicPr>
        <p:blipFill>
          <a:blip r:embed="rId5"/>
          <a:stretch>
            <a:fillRect/>
          </a:stretch>
        </p:blipFill>
        <p:spPr>
          <a:xfrm>
            <a:off x="2831191" y="1374506"/>
            <a:ext cx="1921565" cy="2616383"/>
          </a:xfrm>
          <a:prstGeom prst="rect">
            <a:avLst/>
          </a:prstGeom>
        </p:spPr>
      </p:pic>
      <p:sp>
        <p:nvSpPr>
          <p:cNvPr id="19" name="TextBox 9">
            <a:extLst>
              <a:ext uri="{FF2B5EF4-FFF2-40B4-BE49-F238E27FC236}">
                <a16:creationId xmlns:a16="http://schemas.microsoft.com/office/drawing/2014/main" id="{D427F42A-34EF-7FA0-9091-324181ACD26E}"/>
              </a:ext>
            </a:extLst>
          </p:cNvPr>
          <p:cNvSpPr txBox="1"/>
          <p:nvPr/>
        </p:nvSpPr>
        <p:spPr>
          <a:xfrm>
            <a:off x="429124" y="4911399"/>
            <a:ext cx="4459560" cy="4001095"/>
          </a:xfrm>
          <a:prstGeom prst="rect">
            <a:avLst/>
          </a:prstGeom>
          <a:solidFill>
            <a:srgbClr val="F4EFE8"/>
          </a:solidFill>
        </p:spPr>
        <p:txBody>
          <a:bodyPr wrap="square" lIns="0" tIns="0" rIns="0" bIns="0" rtlCol="0" anchor="t">
            <a:spAutoFit/>
          </a:bodyPr>
          <a:lstStyle/>
          <a:p>
            <a:pPr algn="ctr" rtl="1"/>
            <a:r>
              <a:rPr lang="he-IL" sz="2000" b="1" dirty="0">
                <a:latin typeface="Arial" panose="020B0604020202020204" pitchFamily="34" charset="0"/>
                <a:ea typeface="Calibri (MS) Bold"/>
                <a:cs typeface="Arial" panose="020B0604020202020204" pitchFamily="34" charset="0"/>
                <a:sym typeface="Calibri (MS) Bold"/>
                <a:rtl/>
              </a:rPr>
              <a:t>בתמונה זו ניתן לראות את זיהוי האות "</a:t>
            </a:r>
            <a:r>
              <a:rPr lang="en-US" sz="2000" b="1" dirty="0">
                <a:latin typeface="Arial" panose="020B0604020202020204" pitchFamily="34" charset="0"/>
                <a:ea typeface="Calibri (MS) Bold"/>
                <a:cs typeface="Arial" panose="020B0604020202020204" pitchFamily="34" charset="0"/>
                <a:sym typeface="Calibri (MS) Bold"/>
                <a:rtl/>
              </a:rPr>
              <a:t>“A </a:t>
            </a:r>
            <a:r>
              <a:rPr lang="he-IL" sz="2000" b="1" dirty="0">
                <a:latin typeface="Arial" panose="020B0604020202020204" pitchFamily="34" charset="0"/>
                <a:ea typeface="Calibri (MS) Bold"/>
                <a:cs typeface="Arial" panose="020B0604020202020204" pitchFamily="34" charset="0"/>
                <a:sym typeface="Calibri (MS) Bold"/>
                <a:rtl/>
              </a:rPr>
              <a:t> בשפת הסימנים, כאשר המודל מזהה את התנועה בשתי הידיים – יד ימין (משמאל) ויד שמאל (מימין). </a:t>
            </a:r>
          </a:p>
          <a:p>
            <a:pPr algn="ctr" rtl="1"/>
            <a:r>
              <a:rPr lang="he-IL" sz="2000" b="1" dirty="0">
                <a:latin typeface="Arial" panose="020B0604020202020204" pitchFamily="34" charset="0"/>
                <a:ea typeface="Calibri (MS) Bold"/>
                <a:cs typeface="Arial" panose="020B0604020202020204" pitchFamily="34" charset="0"/>
                <a:sym typeface="Calibri (MS) Bold"/>
                <a:rtl/>
              </a:rPr>
              <a:t>הבדל מרכזי בין שתי התמונות הוא זווית וכיוון כף היד, אך המודל מצליח לזהות בצורה נכונה את האות בשתי הגרסאות. המפרקים והאצבעות מסומנים בנקודות אדומות, והקווים המחברים ביניהן יוצרים את מבנה היד. </a:t>
            </a:r>
          </a:p>
          <a:p>
            <a:pPr algn="ctr" rtl="1"/>
            <a:r>
              <a:rPr lang="he-IL" sz="2000" b="1" dirty="0">
                <a:latin typeface="Arial" panose="020B0604020202020204" pitchFamily="34" charset="0"/>
                <a:ea typeface="Calibri (MS) Bold"/>
                <a:cs typeface="Arial" panose="020B0604020202020204" pitchFamily="34" charset="0"/>
                <a:sym typeface="Calibri (MS) Bold"/>
                <a:rtl/>
              </a:rPr>
              <a:t>ההצלחה בזיהוי עם שתי הידיים מדגישה את היכולת של המודל להיות גמיש ולהתמודד עם שונות בתנוחות הידיים.</a:t>
            </a:r>
          </a:p>
        </p:txBody>
      </p:sp>
      <p:pic>
        <p:nvPicPr>
          <p:cNvPr id="21" name="תמונה 20">
            <a:extLst>
              <a:ext uri="{FF2B5EF4-FFF2-40B4-BE49-F238E27FC236}">
                <a16:creationId xmlns:a16="http://schemas.microsoft.com/office/drawing/2014/main" id="{F568057F-A61E-726C-9B9D-3FC96CF20B8B}"/>
              </a:ext>
            </a:extLst>
          </p:cNvPr>
          <p:cNvPicPr>
            <a:picLocks noChangeAspect="1"/>
          </p:cNvPicPr>
          <p:nvPr/>
        </p:nvPicPr>
        <p:blipFill>
          <a:blip r:embed="rId6"/>
          <a:stretch>
            <a:fillRect/>
          </a:stretch>
        </p:blipFill>
        <p:spPr>
          <a:xfrm>
            <a:off x="8815785" y="8969103"/>
            <a:ext cx="1063997" cy="1155525"/>
          </a:xfrm>
          <a:prstGeom prst="rect">
            <a:avLst/>
          </a:prstGeom>
        </p:spPr>
      </p:pic>
      <p:pic>
        <p:nvPicPr>
          <p:cNvPr id="23" name="תמונה 22">
            <a:extLst>
              <a:ext uri="{FF2B5EF4-FFF2-40B4-BE49-F238E27FC236}">
                <a16:creationId xmlns:a16="http://schemas.microsoft.com/office/drawing/2014/main" id="{AF95A3DA-3DE6-E27E-999D-44F6624A349C}"/>
              </a:ext>
            </a:extLst>
          </p:cNvPr>
          <p:cNvPicPr>
            <a:picLocks noChangeAspect="1"/>
          </p:cNvPicPr>
          <p:nvPr/>
        </p:nvPicPr>
        <p:blipFill>
          <a:blip r:embed="rId7"/>
          <a:stretch>
            <a:fillRect/>
          </a:stretch>
        </p:blipFill>
        <p:spPr>
          <a:xfrm>
            <a:off x="9603927" y="8674385"/>
            <a:ext cx="1063997" cy="1101113"/>
          </a:xfrm>
          <a:prstGeom prst="rect">
            <a:avLst/>
          </a:prstGeom>
        </p:spPr>
      </p:pic>
      <p:pic>
        <p:nvPicPr>
          <p:cNvPr id="25" name="תמונה 24">
            <a:extLst>
              <a:ext uri="{FF2B5EF4-FFF2-40B4-BE49-F238E27FC236}">
                <a16:creationId xmlns:a16="http://schemas.microsoft.com/office/drawing/2014/main" id="{297AA543-DE20-A550-797C-ABE9FBB62853}"/>
              </a:ext>
            </a:extLst>
          </p:cNvPr>
          <p:cNvPicPr>
            <a:picLocks noChangeAspect="1"/>
          </p:cNvPicPr>
          <p:nvPr/>
        </p:nvPicPr>
        <p:blipFill>
          <a:blip r:embed="rId8"/>
          <a:stretch>
            <a:fillRect/>
          </a:stretch>
        </p:blipFill>
        <p:spPr>
          <a:xfrm>
            <a:off x="10396505" y="9091843"/>
            <a:ext cx="950632" cy="1032785"/>
          </a:xfrm>
          <a:prstGeom prst="rect">
            <a:avLst/>
          </a:prstGeom>
        </p:spPr>
      </p:pic>
      <p:pic>
        <p:nvPicPr>
          <p:cNvPr id="27" name="תמונה 26">
            <a:extLst>
              <a:ext uri="{FF2B5EF4-FFF2-40B4-BE49-F238E27FC236}">
                <a16:creationId xmlns:a16="http://schemas.microsoft.com/office/drawing/2014/main" id="{029F4BF0-5913-82DA-0C7D-C089E2DBF8E4}"/>
              </a:ext>
            </a:extLst>
          </p:cNvPr>
          <p:cNvPicPr>
            <a:picLocks noChangeAspect="1"/>
          </p:cNvPicPr>
          <p:nvPr/>
        </p:nvPicPr>
        <p:blipFill>
          <a:blip r:embed="rId9"/>
          <a:stretch>
            <a:fillRect/>
          </a:stretch>
        </p:blipFill>
        <p:spPr>
          <a:xfrm>
            <a:off x="11184647" y="8784835"/>
            <a:ext cx="1063997" cy="1016707"/>
          </a:xfrm>
          <a:prstGeom prst="rect">
            <a:avLst/>
          </a:prstGeom>
        </p:spPr>
      </p:pic>
      <p:pic>
        <p:nvPicPr>
          <p:cNvPr id="28" name="תמונה 27">
            <a:extLst>
              <a:ext uri="{FF2B5EF4-FFF2-40B4-BE49-F238E27FC236}">
                <a16:creationId xmlns:a16="http://schemas.microsoft.com/office/drawing/2014/main" id="{64F5D80D-D236-155D-45D0-1C2E1F96FAA9}"/>
              </a:ext>
            </a:extLst>
          </p:cNvPr>
          <p:cNvPicPr>
            <a:picLocks noChangeAspect="1"/>
          </p:cNvPicPr>
          <p:nvPr/>
        </p:nvPicPr>
        <p:blipFill>
          <a:blip r:embed="rId10"/>
          <a:srcRect b="72238"/>
          <a:stretch/>
        </p:blipFill>
        <p:spPr>
          <a:xfrm>
            <a:off x="13423458" y="5292834"/>
            <a:ext cx="4249280" cy="859812"/>
          </a:xfrm>
          <a:prstGeom prst="rect">
            <a:avLst/>
          </a:prstGeom>
        </p:spPr>
      </p:pic>
      <p:sp>
        <p:nvSpPr>
          <p:cNvPr id="3" name="TextBox 11">
            <a:extLst>
              <a:ext uri="{FF2B5EF4-FFF2-40B4-BE49-F238E27FC236}">
                <a16:creationId xmlns:a16="http://schemas.microsoft.com/office/drawing/2014/main" id="{16924AF7-0D90-401F-0E5B-0556EE6F8548}"/>
              </a:ext>
            </a:extLst>
          </p:cNvPr>
          <p:cNvSpPr txBox="1"/>
          <p:nvPr/>
        </p:nvSpPr>
        <p:spPr>
          <a:xfrm>
            <a:off x="915166" y="3963025"/>
            <a:ext cx="3811445" cy="553998"/>
          </a:xfrm>
          <a:prstGeom prst="rect">
            <a:avLst/>
          </a:prstGeom>
          <a:solidFill>
            <a:srgbClr val="F4EFE8"/>
          </a:solidFill>
        </p:spPr>
        <p:txBody>
          <a:bodyPr wrap="square" lIns="0" tIns="0" rIns="0" bIns="0" rtlCol="0" anchor="t">
            <a:spAutoFit/>
          </a:bodyPr>
          <a:lstStyle/>
          <a:p>
            <a:pPr algn="ctr" rtl="1"/>
            <a:r>
              <a:rPr lang="he-IL" b="1" dirty="0">
                <a:latin typeface="Arial" panose="020B0604020202020204" pitchFamily="34" charset="0"/>
                <a:ea typeface="Calibri (MS) Bold"/>
                <a:cs typeface="Arial" panose="020B0604020202020204" pitchFamily="34" charset="0"/>
                <a:sym typeface="Calibri (MS) Bold"/>
                <a:rtl/>
              </a:rPr>
              <a:t>איור 12: זיהוי האות </a:t>
            </a:r>
            <a:r>
              <a:rPr lang="en-US" b="1" dirty="0">
                <a:latin typeface="Arial" panose="020B0604020202020204" pitchFamily="34" charset="0"/>
                <a:ea typeface="Calibri (MS) Bold"/>
                <a:cs typeface="Arial" panose="020B0604020202020204" pitchFamily="34" charset="0"/>
                <a:sym typeface="Calibri (MS) Bold"/>
                <a:rtl/>
              </a:rPr>
              <a:t>A </a:t>
            </a:r>
            <a:r>
              <a:rPr lang="he-IL" b="1" dirty="0">
                <a:latin typeface="Arial" panose="020B0604020202020204" pitchFamily="34" charset="0"/>
                <a:ea typeface="Calibri (MS) Bold"/>
                <a:cs typeface="Arial" panose="020B0604020202020204" pitchFamily="34" charset="0"/>
                <a:sym typeface="Calibri (MS) Bold"/>
                <a:rtl/>
              </a:rPr>
              <a:t> בשפת הסימנים תנועות יד ימין ושמאל בזוויות שונות</a:t>
            </a:r>
          </a:p>
        </p:txBody>
      </p:sp>
      <p:sp>
        <p:nvSpPr>
          <p:cNvPr id="6" name="TextBox 11">
            <a:extLst>
              <a:ext uri="{FF2B5EF4-FFF2-40B4-BE49-F238E27FC236}">
                <a16:creationId xmlns:a16="http://schemas.microsoft.com/office/drawing/2014/main" id="{B39F825B-2A5E-A6C4-FA7C-87A0BFB51783}"/>
              </a:ext>
            </a:extLst>
          </p:cNvPr>
          <p:cNvSpPr txBox="1"/>
          <p:nvPr/>
        </p:nvSpPr>
        <p:spPr>
          <a:xfrm>
            <a:off x="7263666" y="4989611"/>
            <a:ext cx="4724400" cy="276999"/>
          </a:xfrm>
          <a:prstGeom prst="rect">
            <a:avLst/>
          </a:prstGeom>
          <a:solidFill>
            <a:srgbClr val="F4EFE8"/>
          </a:solidFill>
        </p:spPr>
        <p:txBody>
          <a:bodyPr wrap="square" lIns="0" tIns="0" rIns="0" bIns="0" rtlCol="0" anchor="t">
            <a:spAutoFit/>
          </a:bodyPr>
          <a:lstStyle/>
          <a:p>
            <a:pPr algn="ctr" rtl="1"/>
            <a:r>
              <a:rPr lang="he-IL" b="1" dirty="0">
                <a:latin typeface="Arial" panose="020B0604020202020204" pitchFamily="34" charset="0"/>
                <a:ea typeface="Calibri (MS) Bold"/>
                <a:cs typeface="Arial" panose="020B0604020202020204" pitchFamily="34" charset="0"/>
                <a:sym typeface="Calibri (MS) Bold"/>
                <a:rtl/>
              </a:rPr>
              <a:t>איור 11: אימון המודל אחרי מספר רב של מחזורים</a:t>
            </a:r>
          </a:p>
        </p:txBody>
      </p:sp>
      <p:sp>
        <p:nvSpPr>
          <p:cNvPr id="8" name="TextBox 11">
            <a:extLst>
              <a:ext uri="{FF2B5EF4-FFF2-40B4-BE49-F238E27FC236}">
                <a16:creationId xmlns:a16="http://schemas.microsoft.com/office/drawing/2014/main" id="{74A06D03-B92E-10D4-5DCB-EFE2CFA8BCC5}"/>
              </a:ext>
            </a:extLst>
          </p:cNvPr>
          <p:cNvSpPr txBox="1"/>
          <p:nvPr/>
        </p:nvSpPr>
        <p:spPr>
          <a:xfrm>
            <a:off x="5128268" y="9647653"/>
            <a:ext cx="3849828" cy="307777"/>
          </a:xfrm>
          <a:prstGeom prst="rect">
            <a:avLst/>
          </a:prstGeom>
          <a:solidFill>
            <a:srgbClr val="F4EFE8"/>
          </a:solidFill>
        </p:spPr>
        <p:txBody>
          <a:bodyPr wrap="square" lIns="0" tIns="0" rIns="0" bIns="0" rtlCol="0" anchor="t">
            <a:spAutoFit/>
          </a:bodyPr>
          <a:lstStyle/>
          <a:p>
            <a:pPr algn="ctr" rtl="1"/>
            <a:r>
              <a:rPr lang="he-IL" sz="2000" b="1" dirty="0">
                <a:latin typeface="Arial" panose="020B0604020202020204" pitchFamily="34" charset="0"/>
                <a:ea typeface="Calibri (MS) Bold"/>
                <a:cs typeface="Arial" panose="020B0604020202020204" pitchFamily="34" charset="0"/>
                <a:sym typeface="Calibri (MS) Bold"/>
                <a:rtl/>
              </a:rPr>
              <a:t>איור13 : אחרי אימון מדויק של המודל</a:t>
            </a:r>
          </a:p>
        </p:txBody>
      </p:sp>
      <p:sp>
        <p:nvSpPr>
          <p:cNvPr id="4" name="Freeform 4"/>
          <p:cNvSpPr/>
          <p:nvPr/>
        </p:nvSpPr>
        <p:spPr>
          <a:xfrm>
            <a:off x="5154768" y="6828072"/>
            <a:ext cx="3849829" cy="2769990"/>
          </a:xfrm>
          <a:custGeom>
            <a:avLst/>
            <a:gdLst/>
            <a:ahLst/>
            <a:cxnLst/>
            <a:rect l="l" t="t" r="r" b="b"/>
            <a:pathLst>
              <a:path w="4293667" h="3346312">
                <a:moveTo>
                  <a:pt x="0" y="0"/>
                </a:moveTo>
                <a:lnTo>
                  <a:pt x="4293668" y="0"/>
                </a:lnTo>
                <a:lnTo>
                  <a:pt x="4293668" y="3346312"/>
                </a:lnTo>
                <a:lnTo>
                  <a:pt x="0" y="3346312"/>
                </a:lnTo>
                <a:lnTo>
                  <a:pt x="0" y="0"/>
                </a:lnTo>
                <a:close/>
              </a:path>
            </a:pathLst>
          </a:custGeom>
          <a:blipFill>
            <a:blip r:embed="rId11"/>
            <a:stretch>
              <a:fillRect t="-76166" b="-101261"/>
            </a:stretch>
          </a:blipFill>
        </p:spPr>
        <p:txBody>
          <a:bodyPr/>
          <a:lstStyle/>
          <a:p>
            <a:endParaRPr lang="en-IL" dirty="0">
              <a:latin typeface="Arial" panose="020B0604020202020204" pitchFamily="34" charset="0"/>
              <a:cs typeface="Arial" panose="020B0604020202020204" pitchFamily="34" charset="0"/>
            </a:endParaRPr>
          </a:p>
        </p:txBody>
      </p:sp>
      <p:sp>
        <p:nvSpPr>
          <p:cNvPr id="13" name="TextBox 11">
            <a:extLst>
              <a:ext uri="{FF2B5EF4-FFF2-40B4-BE49-F238E27FC236}">
                <a16:creationId xmlns:a16="http://schemas.microsoft.com/office/drawing/2014/main" id="{F869E568-92CD-AEA4-DBEC-4A958D01B76F}"/>
              </a:ext>
            </a:extLst>
          </p:cNvPr>
          <p:cNvSpPr txBox="1"/>
          <p:nvPr/>
        </p:nvSpPr>
        <p:spPr>
          <a:xfrm>
            <a:off x="13074769" y="6185838"/>
            <a:ext cx="4916480" cy="553998"/>
          </a:xfrm>
          <a:prstGeom prst="rect">
            <a:avLst/>
          </a:prstGeom>
          <a:solidFill>
            <a:srgbClr val="F4EFE8"/>
          </a:solidFill>
        </p:spPr>
        <p:txBody>
          <a:bodyPr wrap="square" lIns="0" tIns="0" rIns="0" bIns="0" rtlCol="0" anchor="t">
            <a:spAutoFit/>
          </a:bodyPr>
          <a:lstStyle/>
          <a:p>
            <a:pPr algn="ctr" rtl="1"/>
            <a:r>
              <a:rPr lang="he-IL" b="1" dirty="0">
                <a:latin typeface="Arial" panose="020B0604020202020204" pitchFamily="34" charset="0"/>
                <a:ea typeface="Calibri (MS) Bold"/>
                <a:cs typeface="Arial" panose="020B0604020202020204" pitchFamily="34" charset="0"/>
                <a:sym typeface="Calibri (MS) Bold"/>
                <a:rtl/>
              </a:rPr>
              <a:t>איור 10: אימון המודל אחרי מספר  מצומצם של מחזורים</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2D9F4-6473-0ABD-F123-DC04121BC8F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C3AF49B-8AA7-B419-0B41-8C9898147647}"/>
              </a:ext>
            </a:extLst>
          </p:cNvPr>
          <p:cNvSpPr/>
          <p:nvPr/>
        </p:nvSpPr>
        <p:spPr>
          <a:xfrm>
            <a:off x="152400" y="0"/>
            <a:ext cx="1875384" cy="2376410"/>
          </a:xfrm>
          <a:custGeom>
            <a:avLst/>
            <a:gdLst/>
            <a:ahLst/>
            <a:cxnLst/>
            <a:rect l="l" t="t" r="r" b="b"/>
            <a:pathLst>
              <a:path w="1875384" h="2376410">
                <a:moveTo>
                  <a:pt x="0" y="0"/>
                </a:moveTo>
                <a:lnTo>
                  <a:pt x="1875384" y="0"/>
                </a:lnTo>
                <a:lnTo>
                  <a:pt x="1875384" y="2376410"/>
                </a:lnTo>
                <a:lnTo>
                  <a:pt x="0" y="237641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4" name="TextBox 4">
            <a:extLst>
              <a:ext uri="{FF2B5EF4-FFF2-40B4-BE49-F238E27FC236}">
                <a16:creationId xmlns:a16="http://schemas.microsoft.com/office/drawing/2014/main" id="{1708F962-1C36-8127-1823-CA295345443C}"/>
              </a:ext>
            </a:extLst>
          </p:cNvPr>
          <p:cNvSpPr txBox="1"/>
          <p:nvPr/>
        </p:nvSpPr>
        <p:spPr>
          <a:xfrm>
            <a:off x="4560140" y="1706"/>
            <a:ext cx="9167719" cy="1085618"/>
          </a:xfrm>
          <a:prstGeom prst="rect">
            <a:avLst/>
          </a:prstGeom>
          <a:solidFill>
            <a:srgbClr val="F4EFE8"/>
          </a:solidFill>
        </p:spPr>
        <p:txBody>
          <a:bodyPr wrap="square" lIns="0" tIns="0" rIns="0" bIns="0" rtlCol="0" anchor="t">
            <a:spAutoFit/>
          </a:bodyPr>
          <a:lstStyle/>
          <a:p>
            <a:pPr algn="ctr" rtl="1">
              <a:lnSpc>
                <a:spcPts val="8966"/>
              </a:lnSpc>
            </a:pPr>
            <a:r>
              <a:rPr lang="he-IL" sz="6497" b="1" dirty="0">
                <a:latin typeface="Arial" panose="020B0604020202020204" pitchFamily="34" charset="0"/>
                <a:ea typeface="Calibri (MS) Bold"/>
                <a:cs typeface="Arial" panose="020B0604020202020204" pitchFamily="34" charset="0"/>
                <a:sym typeface="Calibri (MS) Bold"/>
                <a:rtl/>
              </a:rPr>
              <a:t>סיכום ומסקנות</a:t>
            </a:r>
          </a:p>
        </p:txBody>
      </p:sp>
      <p:sp>
        <p:nvSpPr>
          <p:cNvPr id="7" name="TextBox 7">
            <a:extLst>
              <a:ext uri="{FF2B5EF4-FFF2-40B4-BE49-F238E27FC236}">
                <a16:creationId xmlns:a16="http://schemas.microsoft.com/office/drawing/2014/main" id="{6A4B3AF3-B7D3-6536-BE79-D4596EF8A9ED}"/>
              </a:ext>
            </a:extLst>
          </p:cNvPr>
          <p:cNvSpPr txBox="1"/>
          <p:nvPr/>
        </p:nvSpPr>
        <p:spPr>
          <a:xfrm>
            <a:off x="1524000" y="1714500"/>
            <a:ext cx="16130637" cy="8404545"/>
          </a:xfrm>
          <a:prstGeom prst="rect">
            <a:avLst/>
          </a:prstGeom>
        </p:spPr>
        <p:txBody>
          <a:bodyPr wrap="square" lIns="0" tIns="0" rIns="0" bIns="0" rtlCol="0" anchor="t">
            <a:spAutoFit/>
          </a:bodyPr>
          <a:lstStyle/>
          <a:p>
            <a:pPr marL="313057" lvl="1" algn="r" rtl="1">
              <a:lnSpc>
                <a:spcPts val="4350"/>
              </a:lnSpc>
            </a:pPr>
            <a:r>
              <a:rPr lang="he-IL" sz="2600" dirty="0">
                <a:latin typeface="Arial" panose="020B0604020202020204" pitchFamily="34" charset="0"/>
                <a:ea typeface="Calibri (MS)"/>
                <a:cs typeface="Arial" panose="020B0604020202020204" pitchFamily="34" charset="0"/>
                <a:sym typeface="Calibri (MS)"/>
                <a:rtl/>
              </a:rPr>
              <a:t>העבודה על פרויקט זה התמקדה בפיתוח פלטפורמה אינטראקטיבית ללימוד שפת הסימנים, המשלבת טכנולוגיות מתקדמות של למידת מכונה וראייה ממוחשבת. במטרה לאפשר למשתמשים חוויית למידה יעילה, אינטואיטיבית ומותאמת אישית, פותחה מערכת ידידותית למשתמש הכוללת אינטגרציה מלאה עם מצלמה לזיהוי מדויק של תנועות ידיים, מסד נתונים המכיל תבניות שפת סימנים, ומודל מבוסס למידת מכונה שמספק משוב מידי לשיפור ביצועים.</a:t>
            </a:r>
          </a:p>
          <a:p>
            <a:pPr marL="313057" lvl="1" algn="r" rtl="1">
              <a:lnSpc>
                <a:spcPts val="4350"/>
              </a:lnSpc>
            </a:pPr>
            <a:r>
              <a:rPr lang="he-IL" sz="2600" dirty="0">
                <a:latin typeface="Arial" panose="020B0604020202020204" pitchFamily="34" charset="0"/>
                <a:ea typeface="Calibri (MS)"/>
                <a:cs typeface="Arial" panose="020B0604020202020204" pitchFamily="34" charset="0"/>
                <a:sym typeface="Calibri (MS)"/>
                <a:rtl/>
              </a:rPr>
              <a:t>לצורך השגת היעדים, נדרשה הבנה מעמיקה ויישום מתקדם של טכנולוגיות למידה עמוקה, תוך שימוש נרחב בספריות </a:t>
            </a:r>
            <a:r>
              <a:rPr lang="en-US" sz="2600" dirty="0">
                <a:latin typeface="Arial" panose="020B0604020202020204" pitchFamily="34" charset="0"/>
                <a:ea typeface="Calibri (MS)"/>
                <a:cs typeface="Arial" panose="020B0604020202020204" pitchFamily="34" charset="0"/>
                <a:sym typeface="Calibri (MS)"/>
                <a:rtl/>
              </a:rPr>
              <a:t>Python </a:t>
            </a:r>
            <a:r>
              <a:rPr lang="he-IL" sz="2600" dirty="0">
                <a:latin typeface="Arial" panose="020B0604020202020204" pitchFamily="34" charset="0"/>
                <a:ea typeface="Calibri (MS)"/>
                <a:cs typeface="Arial" panose="020B0604020202020204" pitchFamily="34" charset="0"/>
                <a:sym typeface="Calibri (MS)"/>
                <a:rtl/>
              </a:rPr>
              <a:t> שונות, דוגמת </a:t>
            </a:r>
            <a:r>
              <a:rPr lang="en-US" sz="2600" dirty="0" err="1">
                <a:latin typeface="Arial" panose="020B0604020202020204" pitchFamily="34" charset="0"/>
                <a:ea typeface="Calibri (MS)"/>
                <a:cs typeface="Arial" panose="020B0604020202020204" pitchFamily="34" charset="0"/>
                <a:sym typeface="Calibri (MS)"/>
                <a:rtl/>
              </a:rPr>
              <a:t>Keras</a:t>
            </a:r>
            <a:r>
              <a:rPr lang="en-US" sz="2600" dirty="0">
                <a:latin typeface="Arial" panose="020B0604020202020204" pitchFamily="34" charset="0"/>
                <a:ea typeface="Calibri (MS)"/>
                <a:cs typeface="Arial" panose="020B0604020202020204" pitchFamily="34" charset="0"/>
                <a:sym typeface="Calibri (MS)"/>
                <a:rtl/>
              </a:rPr>
              <a:t> </a:t>
            </a:r>
            <a:r>
              <a:rPr lang="he-IL" sz="2600" dirty="0">
                <a:latin typeface="Arial" panose="020B0604020202020204" pitchFamily="34" charset="0"/>
                <a:ea typeface="Calibri (MS)"/>
                <a:cs typeface="Arial" panose="020B0604020202020204" pitchFamily="34" charset="0"/>
                <a:sym typeface="Calibri (MS)"/>
                <a:rtl/>
              </a:rPr>
              <a:t>ו-</a:t>
            </a:r>
            <a:r>
              <a:rPr lang="en-US" sz="2600" dirty="0">
                <a:latin typeface="Arial" panose="020B0604020202020204" pitchFamily="34" charset="0"/>
                <a:ea typeface="Calibri (MS)"/>
                <a:cs typeface="Arial" panose="020B0604020202020204" pitchFamily="34" charset="0"/>
                <a:sym typeface="Calibri (MS)"/>
                <a:rtl/>
              </a:rPr>
              <a:t>TensorFlow, </a:t>
            </a:r>
            <a:r>
              <a:rPr lang="he-IL" sz="2600" dirty="0">
                <a:latin typeface="Arial" panose="020B0604020202020204" pitchFamily="34" charset="0"/>
                <a:ea typeface="Calibri (MS)"/>
                <a:cs typeface="Arial" panose="020B0604020202020204" pitchFamily="34" charset="0"/>
                <a:sym typeface="Calibri (MS)"/>
                <a:rtl/>
              </a:rPr>
              <a:t> ששימשו לבניית מודל </a:t>
            </a:r>
            <a:r>
              <a:rPr lang="en-US" sz="2600" dirty="0">
                <a:latin typeface="Arial" panose="020B0604020202020204" pitchFamily="34" charset="0"/>
                <a:ea typeface="Calibri (MS)"/>
                <a:cs typeface="Arial" panose="020B0604020202020204" pitchFamily="34" charset="0"/>
                <a:sym typeface="Calibri (MS)"/>
                <a:rtl/>
              </a:rPr>
              <a:t>CNN </a:t>
            </a:r>
            <a:r>
              <a:rPr lang="he-IL" sz="2600" dirty="0">
                <a:latin typeface="Arial" panose="020B0604020202020204" pitchFamily="34" charset="0"/>
                <a:ea typeface="Calibri (MS)"/>
                <a:cs typeface="Arial" panose="020B0604020202020204" pitchFamily="34" charset="0"/>
                <a:sym typeface="Calibri (MS)"/>
                <a:rtl/>
              </a:rPr>
              <a:t>מדויק ואמין. התקנה וקונפיגורציה של ספריות אלו דרשו הבנה טכנית של עקרונות למידת מכונה, תוך פיתוח אלגוריתמים מותאמים אישית המאפשרים למערכת לשפר את יכולות הזיהוי שלה באופן הדרגתי, ולהתאים את התוכן לרמת המשתמש.</a:t>
            </a:r>
            <a:endParaRPr lang="he-IL" sz="2600" dirty="0">
              <a:latin typeface="Arial" panose="020B0604020202020204" pitchFamily="34" charset="0"/>
              <a:cs typeface="Arial" panose="020B0604020202020204" pitchFamily="34" charset="0"/>
              <a:sym typeface="Calibri (MS)"/>
            </a:endParaRPr>
          </a:p>
          <a:p>
            <a:pPr marL="313057" lvl="1" algn="r" rtl="1">
              <a:lnSpc>
                <a:spcPts val="4350"/>
              </a:lnSpc>
            </a:pPr>
            <a:r>
              <a:rPr lang="he-IL" sz="2600" dirty="0">
                <a:latin typeface="Arial" panose="020B0604020202020204" pitchFamily="34" charset="0"/>
                <a:ea typeface="Calibri (MS)"/>
                <a:cs typeface="Arial" panose="020B0604020202020204" pitchFamily="34" charset="0"/>
                <a:sym typeface="Calibri (MS)"/>
                <a:rtl/>
              </a:rPr>
              <a:t>פיתחנו רשת עצבית - רשת סיווג מחוות מותאמת אישית </a:t>
            </a:r>
            <a:r>
              <a:rPr lang="en-US" sz="2600" dirty="0">
                <a:latin typeface="Arial" panose="020B0604020202020204" pitchFamily="34" charset="0"/>
                <a:ea typeface="Calibri (MS)"/>
                <a:cs typeface="Arial" panose="020B0604020202020204" pitchFamily="34" charset="0"/>
                <a:sym typeface="Calibri (MS)"/>
                <a:rtl/>
              </a:rPr>
              <a:t>(Custom Gesture Classification Network)</a:t>
            </a:r>
            <a:r>
              <a:rPr lang="he-IL" sz="2600" dirty="0">
                <a:latin typeface="Arial" panose="020B0604020202020204" pitchFamily="34" charset="0"/>
                <a:ea typeface="Calibri (MS)"/>
                <a:cs typeface="Arial" panose="020B0604020202020204" pitchFamily="34" charset="0"/>
                <a:sym typeface="Calibri (MS)"/>
                <a:rtl/>
              </a:rPr>
              <a:t> אשר אחראית על עיבוד וקבלת החלטות על סיווג ייעודי אותיות של תמונות של תנועות ידיים בשפת הסימנים.</a:t>
            </a:r>
          </a:p>
          <a:p>
            <a:pPr marL="313057" lvl="1" algn="r" rtl="1">
              <a:lnSpc>
                <a:spcPts val="4350"/>
              </a:lnSpc>
            </a:pPr>
            <a:r>
              <a:rPr lang="he-IL" sz="2600" dirty="0">
                <a:latin typeface="Arial" panose="020B0604020202020204" pitchFamily="34" charset="0"/>
                <a:ea typeface="Calibri (MS)"/>
                <a:cs typeface="Arial" panose="020B0604020202020204" pitchFamily="34" charset="0"/>
                <a:sym typeface="Calibri (MS)"/>
                <a:rtl/>
              </a:rPr>
              <a:t>בנוסף, פותחו ממשקים אינטראקטיביים נוספים כמו משחק זיכרון, המיועד לתרגול והתאמה בין אותיות לסימני ידיים, במטרה לחזק את הידע הנרכש ולספק חוויית לימוד אינטואיטיבית. המודל האלגוריתמי אף מאפשר למשתמשים להגות אותיות בקולם ולקבל התאמה בין ההגייה לסימן היד המתאים, מה שמספק כלי תומך עבור יקיריהם.</a:t>
            </a:r>
          </a:p>
          <a:p>
            <a:pPr marL="313057" lvl="1" algn="r" rtl="1">
              <a:lnSpc>
                <a:spcPts val="4350"/>
              </a:lnSpc>
            </a:pPr>
            <a:r>
              <a:rPr lang="he-IL" sz="2600" dirty="0">
                <a:latin typeface="Arial" panose="020B0604020202020204" pitchFamily="34" charset="0"/>
                <a:ea typeface="Calibri (MS)"/>
                <a:cs typeface="Arial" panose="020B0604020202020204" pitchFamily="34" charset="0"/>
                <a:sym typeface="Calibri (MS)"/>
                <a:rtl/>
              </a:rPr>
              <a:t>עבודה זו שילבה בין אלמנטים של חקר ופיתוח, תוך הבנה מעמיקה של תחום שפת הסימנים והצורך בתקשורת תומכת לקהלים עם צרכים מגוונים.</a:t>
            </a:r>
          </a:p>
        </p:txBody>
      </p:sp>
      <p:sp>
        <p:nvSpPr>
          <p:cNvPr id="8" name="TextBox 5">
            <a:extLst>
              <a:ext uri="{FF2B5EF4-FFF2-40B4-BE49-F238E27FC236}">
                <a16:creationId xmlns:a16="http://schemas.microsoft.com/office/drawing/2014/main" id="{081B1ED0-88DD-2C65-378E-2E3831B42EAC}"/>
              </a:ext>
            </a:extLst>
          </p:cNvPr>
          <p:cNvSpPr txBox="1"/>
          <p:nvPr/>
        </p:nvSpPr>
        <p:spPr>
          <a:xfrm>
            <a:off x="16002000" y="816818"/>
            <a:ext cx="1828800" cy="845873"/>
          </a:xfrm>
          <a:prstGeom prst="rect">
            <a:avLst/>
          </a:prstGeom>
        </p:spPr>
        <p:txBody>
          <a:bodyPr wrap="square" lIns="0" tIns="0" rIns="0" bIns="0" rtlCol="0" anchor="t">
            <a:spAutoFit/>
          </a:bodyPr>
          <a:lstStyle/>
          <a:p>
            <a:pPr algn="ctr" rtl="1">
              <a:lnSpc>
                <a:spcPts val="7034"/>
              </a:lnSpc>
            </a:pPr>
            <a:r>
              <a:rPr lang="he-IL" sz="5097" b="1" u="sng" dirty="0">
                <a:latin typeface="Arial" panose="020B0604020202020204" pitchFamily="34" charset="0"/>
                <a:ea typeface="Calibri (MS) Bold"/>
                <a:cs typeface="Arial" panose="020B0604020202020204" pitchFamily="34" charset="0"/>
                <a:sym typeface="Calibri (MS) Bold"/>
                <a:rtl/>
              </a:rPr>
              <a:t>סיכום</a:t>
            </a:r>
          </a:p>
        </p:txBody>
      </p:sp>
    </p:spTree>
    <p:extLst>
      <p:ext uri="{BB962C8B-B14F-4D97-AF65-F5344CB8AC3E}">
        <p14:creationId xmlns:p14="http://schemas.microsoft.com/office/powerpoint/2010/main" val="1731177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AD85B-EA3D-3319-09BB-FDD79DF202B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F5ABD20-B761-2628-143E-C95BC4F3762D}"/>
              </a:ext>
            </a:extLst>
          </p:cNvPr>
          <p:cNvSpPr/>
          <p:nvPr/>
        </p:nvSpPr>
        <p:spPr>
          <a:xfrm>
            <a:off x="394213" y="279055"/>
            <a:ext cx="1875384" cy="2376410"/>
          </a:xfrm>
          <a:custGeom>
            <a:avLst/>
            <a:gdLst/>
            <a:ahLst/>
            <a:cxnLst/>
            <a:rect l="l" t="t" r="r" b="b"/>
            <a:pathLst>
              <a:path w="1875384" h="2376410">
                <a:moveTo>
                  <a:pt x="0" y="0"/>
                </a:moveTo>
                <a:lnTo>
                  <a:pt x="1875384" y="0"/>
                </a:lnTo>
                <a:lnTo>
                  <a:pt x="1875384" y="2376410"/>
                </a:lnTo>
                <a:lnTo>
                  <a:pt x="0" y="237641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a:p>
        </p:txBody>
      </p:sp>
      <p:sp>
        <p:nvSpPr>
          <p:cNvPr id="4" name="TextBox 4">
            <a:extLst>
              <a:ext uri="{FF2B5EF4-FFF2-40B4-BE49-F238E27FC236}">
                <a16:creationId xmlns:a16="http://schemas.microsoft.com/office/drawing/2014/main" id="{F44A5E4F-B0CA-2883-EA6F-857E634C6178}"/>
              </a:ext>
            </a:extLst>
          </p:cNvPr>
          <p:cNvSpPr txBox="1"/>
          <p:nvPr/>
        </p:nvSpPr>
        <p:spPr>
          <a:xfrm>
            <a:off x="4560140" y="1706"/>
            <a:ext cx="9167719" cy="1085618"/>
          </a:xfrm>
          <a:prstGeom prst="rect">
            <a:avLst/>
          </a:prstGeom>
          <a:solidFill>
            <a:srgbClr val="F4EFE8"/>
          </a:solidFill>
        </p:spPr>
        <p:txBody>
          <a:bodyPr lIns="0" tIns="0" rIns="0" bIns="0" rtlCol="0" anchor="t">
            <a:spAutoFit/>
          </a:bodyPr>
          <a:lstStyle/>
          <a:p>
            <a:pPr algn="ctr" rtl="1">
              <a:lnSpc>
                <a:spcPts val="8966"/>
              </a:lnSpc>
            </a:pPr>
            <a:r>
              <a:rPr lang="he-IL" sz="6497" b="1" dirty="0">
                <a:latin typeface="Calibri (MS) Bold"/>
                <a:ea typeface="Calibri (MS) Bold"/>
                <a:sym typeface="Calibri (MS) Bold"/>
                <a:rtl/>
              </a:rPr>
              <a:t>סיכום ומסקנות</a:t>
            </a:r>
          </a:p>
        </p:txBody>
      </p:sp>
      <p:sp>
        <p:nvSpPr>
          <p:cNvPr id="6" name="TextBox 6">
            <a:extLst>
              <a:ext uri="{FF2B5EF4-FFF2-40B4-BE49-F238E27FC236}">
                <a16:creationId xmlns:a16="http://schemas.microsoft.com/office/drawing/2014/main" id="{93ACE904-3CD9-85A4-9025-B0ABDFBE2FCC}"/>
              </a:ext>
            </a:extLst>
          </p:cNvPr>
          <p:cNvSpPr txBox="1"/>
          <p:nvPr/>
        </p:nvSpPr>
        <p:spPr>
          <a:xfrm>
            <a:off x="15011400" y="1234353"/>
            <a:ext cx="3837796" cy="845873"/>
          </a:xfrm>
          <a:prstGeom prst="rect">
            <a:avLst/>
          </a:prstGeom>
        </p:spPr>
        <p:txBody>
          <a:bodyPr lIns="0" tIns="0" rIns="0" bIns="0" rtlCol="0" anchor="t">
            <a:spAutoFit/>
          </a:bodyPr>
          <a:lstStyle/>
          <a:p>
            <a:pPr algn="ctr" rtl="1">
              <a:lnSpc>
                <a:spcPts val="7034"/>
              </a:lnSpc>
            </a:pPr>
            <a:r>
              <a:rPr lang="he-IL" sz="5097" b="1" u="sng" dirty="0">
                <a:latin typeface="Calibri (MS) Bold"/>
                <a:ea typeface="Calibri (MS) Bold"/>
                <a:sym typeface="Calibri (MS) Bold"/>
                <a:rtl/>
              </a:rPr>
              <a:t>מסקנות </a:t>
            </a:r>
          </a:p>
        </p:txBody>
      </p:sp>
      <p:sp>
        <p:nvSpPr>
          <p:cNvPr id="7" name="TextBox 7">
            <a:extLst>
              <a:ext uri="{FF2B5EF4-FFF2-40B4-BE49-F238E27FC236}">
                <a16:creationId xmlns:a16="http://schemas.microsoft.com/office/drawing/2014/main" id="{430AE878-3BF7-259F-4637-BB862DD3DE13}"/>
              </a:ext>
            </a:extLst>
          </p:cNvPr>
          <p:cNvSpPr txBox="1"/>
          <p:nvPr/>
        </p:nvSpPr>
        <p:spPr>
          <a:xfrm>
            <a:off x="1447801" y="2324100"/>
            <a:ext cx="16435436" cy="7292509"/>
          </a:xfrm>
          <a:prstGeom prst="rect">
            <a:avLst/>
          </a:prstGeom>
        </p:spPr>
        <p:txBody>
          <a:bodyPr wrap="square" lIns="0" tIns="0" rIns="0" bIns="0" rtlCol="0" anchor="t">
            <a:spAutoFit/>
          </a:bodyPr>
          <a:lstStyle/>
          <a:p>
            <a:pPr marL="626115" lvl="1" indent="-313058" algn="r" rtl="1">
              <a:lnSpc>
                <a:spcPts val="4350"/>
              </a:lnSpc>
              <a:buFont typeface="Arial"/>
              <a:buChar char="•"/>
            </a:pPr>
            <a:r>
              <a:rPr lang="he-IL" sz="2900" dirty="0">
                <a:latin typeface="Calibri (MS)"/>
                <a:ea typeface="Calibri (MS)"/>
                <a:sym typeface="Calibri (MS)"/>
                <a:rtl/>
              </a:rPr>
              <a:t>השימוש בטכנולוגיות מתקדמות של למידת מכונה וראייה ממוחשבת הוביל ליצירת פלטפורמה המספקת זיהוי מדויק, בזמן אמת, של תנועות ידיים בשפת הסימנים, ובכך משדרג את חוויית הלמידה לאינטראקטיבית ומותאמת אישית. תוצאות מרשימות אלו מדגישות את הפוטנציאל של הפלטפורמה לשפר באופן מהותי את הלמידה של שפת הסימנים עבור ילדים כבדי שמיעה ולהוות כלי תמיכה משמעותי עבור יקיריהם. באמצעות הפלטפורמה, בני המשפחה יוכלו ללמוד ולהבין את הסימנים בקלות רבה יותר, מה שיכול להעצים את הקשר האישי והתקשורת ביניהם לבין הילד. </a:t>
            </a:r>
          </a:p>
          <a:p>
            <a:pPr marL="626115" lvl="1" indent="-313058" algn="r" rtl="1">
              <a:lnSpc>
                <a:spcPts val="4350"/>
              </a:lnSpc>
              <a:buFont typeface="Arial"/>
              <a:buChar char="•"/>
            </a:pPr>
            <a:r>
              <a:rPr lang="he-IL" sz="2900" dirty="0">
                <a:latin typeface="Calibri (MS)"/>
                <a:ea typeface="Calibri (MS)"/>
                <a:sym typeface="Calibri (MS)"/>
                <a:rtl/>
              </a:rPr>
              <a:t>בעתיד, עם המשך פיתוח והרחבת הפלטפורמה, ניתן להעמיק את חוויית המשתמש ולהוסיף יכולות מתקדמות, כגון מעקב אישי מפורט אחר התקדמות המשתמש, התאמה אוטומטית של רמות הקושי, ומערכות המלצה לתרגול ממוקד על סמך ביצועים קודמים. בנוסף, ניתן להעשיר את הממשק עם פיצ'רים אינטראקטיביים נוספים כמו משחקים נוספים, הדגמות ויזואליות ועוד, על מנת לאפשר למשתמשים לשפר את מיומנויותיהם בצורה מהנה ויעילה.</a:t>
            </a:r>
          </a:p>
          <a:p>
            <a:pPr marL="626115" lvl="1" indent="-313058" algn="r" rtl="1">
              <a:lnSpc>
                <a:spcPts val="4350"/>
              </a:lnSpc>
              <a:buFont typeface="Arial"/>
              <a:buChar char="•"/>
            </a:pPr>
            <a:r>
              <a:rPr lang="he-IL" sz="2900" dirty="0">
                <a:latin typeface="Calibri (MS)"/>
                <a:ea typeface="Calibri (MS)"/>
                <a:sym typeface="Calibri (MS)"/>
                <a:rtl/>
              </a:rPr>
              <a:t>פלטפורמה זו מהווה צעד משמעותי </a:t>
            </a:r>
            <a:r>
              <a:rPr lang="he-IL" sz="2900" dirty="0" err="1">
                <a:latin typeface="Calibri (MS)"/>
                <a:ea typeface="Calibri (MS)"/>
                <a:sym typeface="Calibri (MS)"/>
                <a:rtl/>
              </a:rPr>
              <a:t>בהנגשת</a:t>
            </a:r>
            <a:r>
              <a:rPr lang="he-IL" sz="2900" dirty="0">
                <a:latin typeface="Calibri (MS)"/>
                <a:ea typeface="Calibri (MS)"/>
                <a:sym typeface="Calibri (MS)"/>
                <a:rtl/>
              </a:rPr>
              <a:t> שפת הסימנים לקהלים רחבים ויכולה להוות בסיס לפיתוחים עתידיים שיתמכו באוכלוסיות עם צרכים מגוונים, לשיפור התקשורת והשילוב החברתי שלהם.</a:t>
            </a:r>
          </a:p>
        </p:txBody>
      </p:sp>
    </p:spTree>
    <p:extLst>
      <p:ext uri="{BB962C8B-B14F-4D97-AF65-F5344CB8AC3E}">
        <p14:creationId xmlns:p14="http://schemas.microsoft.com/office/powerpoint/2010/main" val="41737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78356" y="1529229"/>
            <a:ext cx="2041284" cy="1817613"/>
          </a:xfrm>
          <a:prstGeom prst="rect">
            <a:avLst/>
          </a:prstGeom>
        </p:spPr>
        <p:txBody>
          <a:bodyPr wrap="square" lIns="0" tIns="0" rIns="0" bIns="0" rtlCol="0" anchor="t">
            <a:spAutoFit/>
          </a:bodyPr>
          <a:lstStyle/>
          <a:p>
            <a:pPr algn="r" rtl="1">
              <a:lnSpc>
                <a:spcPts val="7310"/>
              </a:lnSpc>
            </a:pPr>
            <a:r>
              <a:rPr lang="he-IL" sz="5297" b="1" dirty="0">
                <a:latin typeface="Calibri (MS) Bold"/>
                <a:ea typeface="Calibri (MS) Bold"/>
                <a:sym typeface="Calibri (MS) Bold"/>
                <a:rtl/>
              </a:rPr>
              <a:t>רקע </a:t>
            </a:r>
          </a:p>
          <a:p>
            <a:pPr algn="r" rtl="1">
              <a:lnSpc>
                <a:spcPts val="7310"/>
              </a:lnSpc>
            </a:pPr>
            <a:r>
              <a:rPr lang="he-IL" sz="5297" b="1" dirty="0">
                <a:latin typeface="Calibri (MS) Bold"/>
                <a:ea typeface="Calibri (MS) Bold"/>
                <a:sym typeface="Calibri (MS) Bold"/>
                <a:rtl/>
              </a:rPr>
              <a:t>ורציונל</a:t>
            </a:r>
          </a:p>
        </p:txBody>
      </p:sp>
      <p:sp>
        <p:nvSpPr>
          <p:cNvPr id="4" name="Freeform 4"/>
          <p:cNvSpPr/>
          <p:nvPr/>
        </p:nvSpPr>
        <p:spPr>
          <a:xfrm>
            <a:off x="16357251" y="7982235"/>
            <a:ext cx="1185932" cy="1159249"/>
          </a:xfrm>
          <a:custGeom>
            <a:avLst/>
            <a:gdLst/>
            <a:ahLst/>
            <a:cxnLst/>
            <a:rect l="l" t="t" r="r" b="b"/>
            <a:pathLst>
              <a:path w="1185932" h="1159249">
                <a:moveTo>
                  <a:pt x="0" y="0"/>
                </a:moveTo>
                <a:lnTo>
                  <a:pt x="1185933" y="0"/>
                </a:lnTo>
                <a:lnTo>
                  <a:pt x="1185933" y="1159249"/>
                </a:lnTo>
                <a:lnTo>
                  <a:pt x="0" y="115924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a:p>
        </p:txBody>
      </p:sp>
      <p:sp>
        <p:nvSpPr>
          <p:cNvPr id="5" name="Freeform 5"/>
          <p:cNvSpPr/>
          <p:nvPr/>
        </p:nvSpPr>
        <p:spPr>
          <a:xfrm>
            <a:off x="16298234" y="3374599"/>
            <a:ext cx="1521406" cy="1521406"/>
          </a:xfrm>
          <a:custGeom>
            <a:avLst/>
            <a:gdLst/>
            <a:ahLst/>
            <a:cxnLst/>
            <a:rect l="l" t="t" r="r" b="b"/>
            <a:pathLst>
              <a:path w="1521406" h="1521406">
                <a:moveTo>
                  <a:pt x="0" y="0"/>
                </a:moveTo>
                <a:lnTo>
                  <a:pt x="1521406" y="0"/>
                </a:lnTo>
                <a:lnTo>
                  <a:pt x="1521406" y="1521406"/>
                </a:lnTo>
                <a:lnTo>
                  <a:pt x="0" y="152140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7" name="TextBox 7"/>
          <p:cNvSpPr txBox="1"/>
          <p:nvPr/>
        </p:nvSpPr>
        <p:spPr>
          <a:xfrm>
            <a:off x="14623743" y="7020153"/>
            <a:ext cx="3254914" cy="881460"/>
          </a:xfrm>
          <a:prstGeom prst="rect">
            <a:avLst/>
          </a:prstGeom>
        </p:spPr>
        <p:txBody>
          <a:bodyPr lIns="0" tIns="0" rIns="0" bIns="0" rtlCol="0" anchor="t">
            <a:spAutoFit/>
          </a:bodyPr>
          <a:lstStyle/>
          <a:p>
            <a:pPr algn="r" rtl="1">
              <a:lnSpc>
                <a:spcPts val="7310"/>
              </a:lnSpc>
            </a:pPr>
            <a:r>
              <a:rPr lang="he-IL" sz="5297" b="1" dirty="0">
                <a:latin typeface="Arial" panose="020B0604020202020204" pitchFamily="34" charset="0"/>
                <a:ea typeface="Calibri (MS) Bold"/>
                <a:cs typeface="Arial" panose="020B0604020202020204" pitchFamily="34" charset="0"/>
                <a:sym typeface="Calibri (MS) Bold"/>
                <a:rtl/>
              </a:rPr>
              <a:t>מטרה</a:t>
            </a:r>
          </a:p>
        </p:txBody>
      </p:sp>
      <p:sp>
        <p:nvSpPr>
          <p:cNvPr id="9" name="TextBox 2">
            <a:extLst>
              <a:ext uri="{FF2B5EF4-FFF2-40B4-BE49-F238E27FC236}">
                <a16:creationId xmlns:a16="http://schemas.microsoft.com/office/drawing/2014/main" id="{AC4701BF-0D7D-2777-5538-26EA7C91031B}"/>
              </a:ext>
            </a:extLst>
          </p:cNvPr>
          <p:cNvSpPr txBox="1"/>
          <p:nvPr/>
        </p:nvSpPr>
        <p:spPr>
          <a:xfrm>
            <a:off x="762000" y="1076556"/>
            <a:ext cx="15336800" cy="5589031"/>
          </a:xfrm>
          <a:prstGeom prst="rect">
            <a:avLst/>
          </a:prstGeom>
        </p:spPr>
        <p:txBody>
          <a:bodyPr wrap="square" lIns="0" tIns="0" rIns="0" bIns="0" rtlCol="0" anchor="t">
            <a:spAutoFit/>
          </a:bodyPr>
          <a:lstStyle/>
          <a:p>
            <a:pPr marL="464184" lvl="1" algn="r" rtl="1">
              <a:lnSpc>
                <a:spcPts val="4400"/>
              </a:lnSpc>
            </a:pPr>
            <a:r>
              <a:rPr lang="he-IL" sz="3000" dirty="0">
                <a:latin typeface="Calibri (MS)"/>
                <a:ea typeface="Calibri (MS)"/>
                <a:sym typeface="Calibri (MS)"/>
                <a:rtl/>
              </a:rPr>
              <a:t>שפת הסימנים היא מערכת תקשורת ויזואלית המיועדת לאנשים עם לקויות שמיעה, המבוססת על תנועות ידיים, הבעות פנים, ותנועות גוף, שמטרתן להעביר מסרים באופן מדויק וזורם. איברי הגוף המעורבים כוללים את הידיים, האצבעות, העיניים והפנים, והם מסייעים ליצירת ביטויים מגוונים ומורכבים בשפה זו.</a:t>
            </a:r>
          </a:p>
          <a:p>
            <a:pPr marL="464184" lvl="1" algn="r" rtl="1">
              <a:lnSpc>
                <a:spcPts val="4400"/>
              </a:lnSpc>
            </a:pPr>
            <a:r>
              <a:rPr lang="he-IL" sz="3000" dirty="0">
                <a:latin typeface="Calibri (MS)"/>
                <a:ea typeface="Calibri (MS)"/>
                <a:sym typeface="Calibri (MS)"/>
                <a:rtl/>
              </a:rPr>
              <a:t>בשל מחסום התקשורת הקיים בין אנשים עם שמיעה תקינה לבין כבדי שמיעה, בעיקר בקרב ילדים עם לקויות שמיעה ודיבור, יש צורך בלמידה מוקדמת של שפת הסימנים על ידי ילדים ובני משפחתם. לימוד זה יכול להפחית את מחסום התקשורת ולהאיץ את ההשתלבות החברתית שלהם.</a:t>
            </a:r>
          </a:p>
          <a:p>
            <a:pPr marL="464184" lvl="1" algn="r" rtl="1">
              <a:lnSpc>
                <a:spcPts val="4400"/>
              </a:lnSpc>
            </a:pPr>
            <a:r>
              <a:rPr lang="he-IL" sz="3000" dirty="0">
                <a:latin typeface="Calibri (MS)"/>
                <a:ea typeface="Calibri (MS)"/>
                <a:sym typeface="Calibri (MS)"/>
                <a:rtl/>
              </a:rPr>
              <a:t>השילוב של טכנולוגיות מודרניות כמו למידת מכונה, למידה עמוקה וראייה ממוחשבת, מציע פתרון חדשני </a:t>
            </a:r>
            <a:r>
              <a:rPr lang="he-IL" sz="3000" dirty="0" err="1">
                <a:latin typeface="Calibri (MS)"/>
                <a:ea typeface="Calibri (MS)"/>
                <a:sym typeface="Calibri (MS)"/>
                <a:rtl/>
              </a:rPr>
              <a:t>להנגשת</a:t>
            </a:r>
            <a:r>
              <a:rPr lang="he-IL" sz="3000" dirty="0">
                <a:latin typeface="Calibri (MS)"/>
                <a:ea typeface="Calibri (MS)"/>
                <a:sym typeface="Calibri (MS)"/>
                <a:rtl/>
              </a:rPr>
              <a:t> הלמידה של שפת הסימנים. הטכנולוגיות הללו יכולות להוביל להתאמה אישית של תהליכי הלמידה, לשפר את היעילות החינוכית, ולסייע ברכישת ידע חדש באופן מהיר ואינטראקטיבי.</a:t>
            </a:r>
          </a:p>
        </p:txBody>
      </p:sp>
      <p:sp>
        <p:nvSpPr>
          <p:cNvPr id="10" name="TextBox 2">
            <a:extLst>
              <a:ext uri="{FF2B5EF4-FFF2-40B4-BE49-F238E27FC236}">
                <a16:creationId xmlns:a16="http://schemas.microsoft.com/office/drawing/2014/main" id="{5DFCE490-1E97-E878-5B6B-4803E989293B}"/>
              </a:ext>
            </a:extLst>
          </p:cNvPr>
          <p:cNvSpPr txBox="1"/>
          <p:nvPr/>
        </p:nvSpPr>
        <p:spPr>
          <a:xfrm>
            <a:off x="-2418" y="7729284"/>
            <a:ext cx="16182975" cy="1028487"/>
          </a:xfrm>
          <a:prstGeom prst="rect">
            <a:avLst/>
          </a:prstGeom>
        </p:spPr>
        <p:txBody>
          <a:bodyPr wrap="square" lIns="0" tIns="0" rIns="0" bIns="0" rtlCol="0" anchor="t">
            <a:spAutoFit/>
          </a:bodyPr>
          <a:lstStyle/>
          <a:p>
            <a:pPr marL="464184" lvl="1" algn="r" rtl="1">
              <a:lnSpc>
                <a:spcPts val="4100"/>
              </a:lnSpc>
            </a:pPr>
            <a:r>
              <a:rPr lang="he-IL" sz="3200" dirty="0">
                <a:latin typeface="Calibri (MS)"/>
                <a:ea typeface="Calibri (MS)"/>
                <a:sym typeface="Calibri (MS)"/>
                <a:rtl/>
              </a:rPr>
              <a:t>לפתח פלטפורמת תוכנה חדשנית ללימוד היסודות של שפת הסימנים בשפה האנגלית, עם ממשק אינטראקטיבי המבוסס על טכנולוגיות למידת מכונה וראייה ממוחשבת.</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E3805-8C97-6C87-602A-9342DC1CEE2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AA66286-0534-FC68-F75A-E1E854736BA7}"/>
              </a:ext>
            </a:extLst>
          </p:cNvPr>
          <p:cNvSpPr/>
          <p:nvPr/>
        </p:nvSpPr>
        <p:spPr>
          <a:xfrm>
            <a:off x="176212" y="108355"/>
            <a:ext cx="1752600" cy="1859507"/>
          </a:xfrm>
          <a:custGeom>
            <a:avLst/>
            <a:gdLst/>
            <a:ahLst/>
            <a:cxnLst/>
            <a:rect l="l" t="t" r="r" b="b"/>
            <a:pathLst>
              <a:path w="2948466" h="2922667">
                <a:moveTo>
                  <a:pt x="0" y="0"/>
                </a:moveTo>
                <a:lnTo>
                  <a:pt x="2948466" y="0"/>
                </a:lnTo>
                <a:lnTo>
                  <a:pt x="2948466" y="2922667"/>
                </a:lnTo>
                <a:lnTo>
                  <a:pt x="0" y="292266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sz="1600">
              <a:latin typeface="Arial" panose="020B0604020202020204" pitchFamily="34" charset="0"/>
              <a:cs typeface="Arial" panose="020B0604020202020204" pitchFamily="34" charset="0"/>
            </a:endParaRPr>
          </a:p>
        </p:txBody>
      </p:sp>
      <p:sp>
        <p:nvSpPr>
          <p:cNvPr id="4" name="TextBox 4">
            <a:extLst>
              <a:ext uri="{FF2B5EF4-FFF2-40B4-BE49-F238E27FC236}">
                <a16:creationId xmlns:a16="http://schemas.microsoft.com/office/drawing/2014/main" id="{31CB0441-DFD6-AC86-F116-D1657B217C54}"/>
              </a:ext>
            </a:extLst>
          </p:cNvPr>
          <p:cNvSpPr txBox="1"/>
          <p:nvPr/>
        </p:nvSpPr>
        <p:spPr>
          <a:xfrm>
            <a:off x="1928812" y="108355"/>
            <a:ext cx="13373099" cy="1040798"/>
          </a:xfrm>
          <a:prstGeom prst="rect">
            <a:avLst/>
          </a:prstGeom>
        </p:spPr>
        <p:txBody>
          <a:bodyPr wrap="square" lIns="0" tIns="0" rIns="0" bIns="0" rtlCol="0" anchor="t">
            <a:spAutoFit/>
          </a:bodyPr>
          <a:lstStyle/>
          <a:p>
            <a:pPr algn="r" rtl="1">
              <a:lnSpc>
                <a:spcPts val="8966"/>
              </a:lnSpc>
            </a:pPr>
            <a:r>
              <a:rPr lang="he-IL" sz="6000" b="1" dirty="0">
                <a:latin typeface="Arial" panose="020B0604020202020204" pitchFamily="34" charset="0"/>
                <a:ea typeface="Calibri (MS) Bold"/>
                <a:cs typeface="Arial" panose="020B0604020202020204" pitchFamily="34" charset="0"/>
                <a:sym typeface="Calibri (MS) Bold"/>
                <a:rtl/>
              </a:rPr>
              <a:t>דרישות ומאפיינים עיקריים לפלטפורמה </a:t>
            </a:r>
          </a:p>
        </p:txBody>
      </p:sp>
      <p:sp>
        <p:nvSpPr>
          <p:cNvPr id="5" name="TextBox 2">
            <a:extLst>
              <a:ext uri="{FF2B5EF4-FFF2-40B4-BE49-F238E27FC236}">
                <a16:creationId xmlns:a16="http://schemas.microsoft.com/office/drawing/2014/main" id="{E850C6C3-F656-5738-2CF7-4128A04AD16B}"/>
              </a:ext>
            </a:extLst>
          </p:cNvPr>
          <p:cNvSpPr txBox="1"/>
          <p:nvPr/>
        </p:nvSpPr>
        <p:spPr>
          <a:xfrm>
            <a:off x="1600200" y="6743700"/>
            <a:ext cx="16182975" cy="3794116"/>
          </a:xfrm>
          <a:prstGeom prst="rect">
            <a:avLst/>
          </a:prstGeom>
        </p:spPr>
        <p:txBody>
          <a:bodyPr wrap="square" lIns="0" tIns="0" rIns="0" bIns="0" rtlCol="0" anchor="t">
            <a:spAutoFit/>
          </a:bodyPr>
          <a:lstStyle/>
          <a:p>
            <a:pPr marL="921384" lvl="1" indent="-457200" algn="r" rtl="1">
              <a:lnSpc>
                <a:spcPts val="4100"/>
              </a:lnSpc>
              <a:spcAft>
                <a:spcPts val="600"/>
              </a:spcAft>
              <a:buFont typeface="Arial" panose="020B0604020202020204" pitchFamily="34" charset="0"/>
              <a:buChar char="•"/>
            </a:pPr>
            <a:r>
              <a:rPr lang="he-IL" sz="2400" b="1" dirty="0">
                <a:latin typeface="Arial" panose="020B0604020202020204" pitchFamily="34" charset="0"/>
                <a:ea typeface="Calibri (MS)"/>
                <a:cs typeface="Arial" panose="020B0604020202020204" pitchFamily="34" charset="0"/>
                <a:sym typeface="Calibri (MS)"/>
                <a:rtl/>
              </a:rPr>
              <a:t>שימוש במצלמה: </a:t>
            </a:r>
            <a:r>
              <a:rPr lang="he-IL" sz="2400" dirty="0">
                <a:latin typeface="Arial" panose="020B0604020202020204" pitchFamily="34" charset="0"/>
                <a:ea typeface="Calibri (MS)"/>
                <a:cs typeface="Arial" panose="020B0604020202020204" pitchFamily="34" charset="0"/>
                <a:sym typeface="Calibri (MS)"/>
                <a:rtl/>
              </a:rPr>
              <a:t>המערכת דורשת מצלמה פעילה לזיהוי תנועות הידיים של המשתמש, המאפשרת השוואה מיידית עם תבניות שפת הסימנים המאוחסנות במסד הנתונים. פיתחנו מאגר רחב של תמונות תנועות ידיים, הכולל מידע על מיקומי מפרקי הידיים, אשר שימש לאימון המודל. בזכות זאת, המצלמה מאפשרת זיהוי מדויק של תנועות המשתמש בזמן אמת, ומספקת משוב </a:t>
            </a:r>
            <a:r>
              <a:rPr lang="he-IL" sz="2400" dirty="0" err="1">
                <a:latin typeface="Arial" panose="020B0604020202020204" pitchFamily="34" charset="0"/>
                <a:ea typeface="Calibri (MS)"/>
                <a:cs typeface="Arial" panose="020B0604020202020204" pitchFamily="34" charset="0"/>
                <a:sym typeface="Calibri (MS)"/>
                <a:rtl/>
              </a:rPr>
              <a:t>מיידי</a:t>
            </a:r>
            <a:r>
              <a:rPr lang="he-IL" sz="2400" dirty="0">
                <a:latin typeface="Arial" panose="020B0604020202020204" pitchFamily="34" charset="0"/>
                <a:ea typeface="Calibri (MS)"/>
                <a:cs typeface="Arial" panose="020B0604020202020204" pitchFamily="34" charset="0"/>
                <a:sym typeface="Calibri (MS)"/>
                <a:rtl/>
              </a:rPr>
              <a:t>, דבר המגביר את היכולת ללמוד ולשפר את המיומנויות בשפת הסימנים.</a:t>
            </a:r>
          </a:p>
          <a:p>
            <a:pPr marL="928368" lvl="1" indent="-464184" algn="r" rtl="1">
              <a:lnSpc>
                <a:spcPts val="4100"/>
              </a:lnSpc>
              <a:spcAft>
                <a:spcPts val="600"/>
              </a:spcAft>
              <a:buFont typeface="Arial"/>
              <a:buChar char="•"/>
            </a:pPr>
            <a:r>
              <a:rPr lang="he-IL" sz="2400" b="1" dirty="0">
                <a:latin typeface="Arial" panose="020B0604020202020204" pitchFamily="34" charset="0"/>
                <a:ea typeface="Calibri (MS)"/>
                <a:cs typeface="Arial" panose="020B0604020202020204" pitchFamily="34" charset="0"/>
                <a:sym typeface="Calibri (MS)"/>
                <a:rtl/>
              </a:rPr>
              <a:t>שימוש במיקרופון</a:t>
            </a:r>
            <a:r>
              <a:rPr lang="he-IL" sz="2400" dirty="0">
                <a:latin typeface="Arial" panose="020B0604020202020204" pitchFamily="34" charset="0"/>
                <a:ea typeface="Calibri (MS)"/>
                <a:cs typeface="Arial" panose="020B0604020202020204" pitchFamily="34" charset="0"/>
                <a:sym typeface="Calibri (MS)"/>
                <a:rtl/>
              </a:rPr>
              <a:t>: חלקים נוספים מהמערכת עשויים לעשות שימוש במיקרופון כדי לתמוך במודל שמבוסס על זיהוי קול לצורך הקניית לימוד של סימנים בעזרת קול.</a:t>
            </a:r>
            <a:endParaRPr lang="ru-RU" sz="2400" dirty="0">
              <a:latin typeface="Arial" panose="020B0604020202020204" pitchFamily="34" charset="0"/>
              <a:ea typeface="Calibri (MS)"/>
              <a:cs typeface="Arial" panose="020B0604020202020204" pitchFamily="34" charset="0"/>
              <a:sym typeface="Calibri (MS)"/>
              <a:rtl/>
            </a:endParaRPr>
          </a:p>
          <a:p>
            <a:pPr algn="r" rtl="1">
              <a:lnSpc>
                <a:spcPct val="150000"/>
              </a:lnSpc>
            </a:pPr>
            <a:endParaRPr lang="he-IL" sz="2400" dirty="0">
              <a:solidFill>
                <a:srgbClr val="62463C"/>
              </a:solidFill>
              <a:latin typeface="Arial" panose="020B0604020202020204" pitchFamily="34" charset="0"/>
              <a:ea typeface="Calibri (MS)"/>
              <a:cs typeface="Arial" panose="020B0604020202020204" pitchFamily="34" charset="0"/>
              <a:sym typeface="Calibri (MS)"/>
              <a:rtl/>
            </a:endParaRPr>
          </a:p>
        </p:txBody>
      </p:sp>
      <p:sp>
        <p:nvSpPr>
          <p:cNvPr id="6" name="תיבת טקסט 5">
            <a:extLst>
              <a:ext uri="{FF2B5EF4-FFF2-40B4-BE49-F238E27FC236}">
                <a16:creationId xmlns:a16="http://schemas.microsoft.com/office/drawing/2014/main" id="{AB070A77-795A-0514-A90B-9B449A1386A2}"/>
              </a:ext>
            </a:extLst>
          </p:cNvPr>
          <p:cNvSpPr txBox="1"/>
          <p:nvPr/>
        </p:nvSpPr>
        <p:spPr>
          <a:xfrm>
            <a:off x="13411200" y="6079043"/>
            <a:ext cx="4876800" cy="584775"/>
          </a:xfrm>
          <a:prstGeom prst="rect">
            <a:avLst/>
          </a:prstGeom>
          <a:solidFill>
            <a:srgbClr val="F4EFE8"/>
          </a:solidFill>
        </p:spPr>
        <p:txBody>
          <a:bodyPr wrap="square" rtlCol="0">
            <a:spAutoFit/>
          </a:bodyPr>
          <a:lstStyle/>
          <a:p>
            <a:pPr algn="ctr" rtl="1"/>
            <a:r>
              <a:rPr lang="he-IL" sz="3200" b="1" dirty="0">
                <a:latin typeface="Arial" panose="020B0604020202020204" pitchFamily="34" charset="0"/>
                <a:ea typeface="Calibri (MS) Bold"/>
                <a:cs typeface="Arial" panose="020B0604020202020204" pitchFamily="34" charset="0"/>
                <a:sym typeface="Calibri (MS) Bold"/>
                <a:rtl/>
              </a:rPr>
              <a:t>דרישות טכניות לפלטפורמה </a:t>
            </a:r>
            <a:endParaRPr lang="he-IL" sz="3200" dirty="0">
              <a:latin typeface="Arial" panose="020B0604020202020204" pitchFamily="34" charset="0"/>
              <a:ea typeface="Calibri (MS) Bold"/>
              <a:cs typeface="Arial" panose="020B0604020202020204" pitchFamily="34" charset="0"/>
              <a:sym typeface="Calibri (MS) Bold"/>
              <a:rtl/>
            </a:endParaRPr>
          </a:p>
        </p:txBody>
      </p:sp>
      <p:sp>
        <p:nvSpPr>
          <p:cNvPr id="7" name="TextBox 2">
            <a:extLst>
              <a:ext uri="{FF2B5EF4-FFF2-40B4-BE49-F238E27FC236}">
                <a16:creationId xmlns:a16="http://schemas.microsoft.com/office/drawing/2014/main" id="{E9DFF773-5A38-4327-6D48-AC2C35884C9C}"/>
              </a:ext>
            </a:extLst>
          </p:cNvPr>
          <p:cNvSpPr txBox="1"/>
          <p:nvPr/>
        </p:nvSpPr>
        <p:spPr>
          <a:xfrm>
            <a:off x="1600199" y="2191686"/>
            <a:ext cx="16182975" cy="4260012"/>
          </a:xfrm>
          <a:prstGeom prst="rect">
            <a:avLst/>
          </a:prstGeom>
        </p:spPr>
        <p:txBody>
          <a:bodyPr wrap="square" lIns="0" tIns="0" rIns="0" bIns="0" rtlCol="0" anchor="t">
            <a:spAutoFit/>
          </a:bodyPr>
          <a:lstStyle/>
          <a:p>
            <a:pPr marL="921384" lvl="1" indent="-457200" algn="r" rtl="1">
              <a:lnSpc>
                <a:spcPts val="4100"/>
              </a:lnSpc>
              <a:buFont typeface="Arial" panose="020B0604020202020204" pitchFamily="34" charset="0"/>
              <a:buChar char="•"/>
            </a:pPr>
            <a:r>
              <a:rPr lang="he-IL" sz="2400" dirty="0">
                <a:latin typeface="Arial" panose="020B0604020202020204" pitchFamily="34" charset="0"/>
                <a:ea typeface="Calibri (MS)"/>
                <a:cs typeface="Arial" panose="020B0604020202020204" pitchFamily="34" charset="0"/>
                <a:sym typeface="Calibri (MS)"/>
                <a:rtl/>
              </a:rPr>
              <a:t>הפלטפורמה אמורה להציע למשתמשים עם ליקויי שמיעה ודיבור, במיוחד לילדים </a:t>
            </a:r>
            <a:r>
              <a:rPr lang="he-IL" sz="2400" dirty="0" err="1">
                <a:latin typeface="Arial" panose="020B0604020202020204" pitchFamily="34" charset="0"/>
                <a:ea typeface="Calibri (MS)"/>
                <a:cs typeface="Arial" panose="020B0604020202020204" pitchFamily="34" charset="0"/>
                <a:sym typeface="Calibri (MS)"/>
                <a:rtl/>
              </a:rPr>
              <a:t>ויקירהם</a:t>
            </a:r>
            <a:r>
              <a:rPr lang="he-IL" sz="2400" dirty="0">
                <a:latin typeface="Arial" panose="020B0604020202020204" pitchFamily="34" charset="0"/>
                <a:ea typeface="Calibri (MS)"/>
                <a:cs typeface="Arial" panose="020B0604020202020204" pitchFamily="34" charset="0"/>
                <a:sym typeface="Calibri (MS)"/>
                <a:rtl/>
              </a:rPr>
              <a:t>, ממשק ידידותי ואינטראקטיבי ללימוד היסודות של שפת הסימנים על ידי שימוש עם הידיים הכולל הדגמות חזותיות. </a:t>
            </a:r>
            <a:endParaRPr lang="he-IL" sz="1100" dirty="0">
              <a:latin typeface="Arial" panose="020B0604020202020204" pitchFamily="34" charset="0"/>
              <a:ea typeface="Calibri (MS)"/>
              <a:cs typeface="Arial" panose="020B0604020202020204" pitchFamily="34" charset="0"/>
              <a:sym typeface="Calibri (MS)"/>
              <a:rtl/>
            </a:endParaRPr>
          </a:p>
          <a:p>
            <a:pPr marL="921384" lvl="1" indent="-457200" algn="r" rtl="1">
              <a:lnSpc>
                <a:spcPts val="4100"/>
              </a:lnSpc>
              <a:buFont typeface="Arial" panose="020B0604020202020204" pitchFamily="34" charset="0"/>
              <a:buChar char="•"/>
            </a:pPr>
            <a:r>
              <a:rPr lang="he-IL" sz="2400" dirty="0">
                <a:latin typeface="Arial" panose="020B0604020202020204" pitchFamily="34" charset="0"/>
                <a:ea typeface="Calibri (MS)"/>
                <a:cs typeface="Arial" panose="020B0604020202020204" pitchFamily="34" charset="0"/>
                <a:sym typeface="Calibri (MS)"/>
                <a:rtl/>
              </a:rPr>
              <a:t>ככלי להורים, חברים ואהובים של ילדים אלו, הפלטפורמה אמורה לאפשר להם לסייע לילדים הללו לשפר את התקשורת הבסיסית שלהם ולהפחית את מחסום השפה.</a:t>
            </a:r>
            <a:endParaRPr lang="he-IL" sz="1100" dirty="0">
              <a:latin typeface="Arial" panose="020B0604020202020204" pitchFamily="34" charset="0"/>
              <a:ea typeface="Calibri (MS)"/>
              <a:cs typeface="Arial" panose="020B0604020202020204" pitchFamily="34" charset="0"/>
              <a:sym typeface="Calibri (MS)"/>
              <a:rtl/>
            </a:endParaRPr>
          </a:p>
          <a:p>
            <a:pPr marL="921384" lvl="1" indent="-457200" algn="r" rtl="1">
              <a:lnSpc>
                <a:spcPts val="4100"/>
              </a:lnSpc>
              <a:buFont typeface="Arial" panose="020B0604020202020204" pitchFamily="34" charset="0"/>
              <a:buChar char="•"/>
            </a:pPr>
            <a:r>
              <a:rPr lang="he-IL" sz="2400" dirty="0">
                <a:latin typeface="Arial" panose="020B0604020202020204" pitchFamily="34" charset="0"/>
                <a:ea typeface="Calibri (MS)"/>
                <a:cs typeface="Arial" panose="020B0604020202020204" pitchFamily="34" charset="0"/>
                <a:sym typeface="Calibri (MS)"/>
                <a:rtl/>
              </a:rPr>
              <a:t>הפלטפורמה אמורה לאפשר זיהוי מדויק של תנועות ידיים של המשתמש, תוך יישום אלגוריתמים מתקדמים של למידה עמוקה ולמידת מכונה. יכולת זו תעניק למשתמשים משוב </a:t>
            </a:r>
            <a:r>
              <a:rPr lang="he-IL" sz="2400" dirty="0" err="1">
                <a:latin typeface="Arial" panose="020B0604020202020204" pitchFamily="34" charset="0"/>
                <a:ea typeface="Calibri (MS)"/>
                <a:cs typeface="Arial" panose="020B0604020202020204" pitchFamily="34" charset="0"/>
                <a:sym typeface="Calibri (MS)"/>
                <a:rtl/>
              </a:rPr>
              <a:t>מיידי</a:t>
            </a:r>
            <a:r>
              <a:rPr lang="he-IL" sz="2400" dirty="0">
                <a:latin typeface="Arial" panose="020B0604020202020204" pitchFamily="34" charset="0"/>
                <a:ea typeface="Calibri (MS)"/>
                <a:cs typeface="Arial" panose="020B0604020202020204" pitchFamily="34" charset="0"/>
                <a:sym typeface="Calibri (MS)"/>
                <a:rtl/>
              </a:rPr>
              <a:t> על ביצועיהם, ותסייע להם להשתפר עם כל תרגול. תוצאות עיבוד המחוות יוצגו למשתמש בזמן אמת, לשיפור חוויית הלמידה והתרגול.</a:t>
            </a:r>
          </a:p>
          <a:p>
            <a:pPr marL="464184" lvl="1" algn="r" rtl="1">
              <a:lnSpc>
                <a:spcPct val="150000"/>
              </a:lnSpc>
            </a:pPr>
            <a:endParaRPr lang="he-IL" sz="2400" b="1" dirty="0">
              <a:solidFill>
                <a:srgbClr val="62463C"/>
              </a:solidFill>
              <a:latin typeface="Arial" panose="020B0604020202020204" pitchFamily="34" charset="0"/>
              <a:ea typeface="Calibri (MS)"/>
              <a:cs typeface="Arial" panose="020B0604020202020204" pitchFamily="34" charset="0"/>
              <a:sym typeface="Calibri (MS)"/>
              <a:rtl/>
            </a:endParaRPr>
          </a:p>
        </p:txBody>
      </p:sp>
      <p:sp>
        <p:nvSpPr>
          <p:cNvPr id="2" name="תיבת טקסט 1">
            <a:extLst>
              <a:ext uri="{FF2B5EF4-FFF2-40B4-BE49-F238E27FC236}">
                <a16:creationId xmlns:a16="http://schemas.microsoft.com/office/drawing/2014/main" id="{440F9225-BE20-EBCF-63B9-726C7BF6B180}"/>
              </a:ext>
            </a:extLst>
          </p:cNvPr>
          <p:cNvSpPr txBox="1"/>
          <p:nvPr/>
        </p:nvSpPr>
        <p:spPr>
          <a:xfrm>
            <a:off x="12099758" y="1433443"/>
            <a:ext cx="6172200" cy="584775"/>
          </a:xfrm>
          <a:prstGeom prst="rect">
            <a:avLst/>
          </a:prstGeom>
          <a:solidFill>
            <a:srgbClr val="F4EFE8"/>
          </a:solidFill>
        </p:spPr>
        <p:txBody>
          <a:bodyPr wrap="square" rtlCol="0">
            <a:spAutoFit/>
          </a:bodyPr>
          <a:lstStyle/>
          <a:p>
            <a:pPr algn="ctr" rtl="1"/>
            <a:r>
              <a:rPr lang="he-IL" sz="3200" b="1" dirty="0">
                <a:latin typeface="Arial" panose="020B0604020202020204" pitchFamily="34" charset="0"/>
                <a:ea typeface="Calibri (MS) Bold"/>
                <a:cs typeface="Arial" panose="020B0604020202020204" pitchFamily="34" charset="0"/>
                <a:sym typeface="Calibri (MS) Bold"/>
                <a:rtl/>
              </a:rPr>
              <a:t>דרישות פונקציונליות לפלטפורמה </a:t>
            </a:r>
            <a:endParaRPr lang="he-IL" sz="3200" dirty="0">
              <a:latin typeface="Arial" panose="020B0604020202020204" pitchFamily="34" charset="0"/>
              <a:ea typeface="Calibri (MS) Bold"/>
              <a:cs typeface="Arial" panose="020B0604020202020204" pitchFamily="34" charset="0"/>
              <a:sym typeface="Calibri (MS) Bold"/>
              <a:rtl/>
            </a:endParaRPr>
          </a:p>
        </p:txBody>
      </p:sp>
    </p:spTree>
    <p:extLst>
      <p:ext uri="{BB962C8B-B14F-4D97-AF65-F5344CB8AC3E}">
        <p14:creationId xmlns:p14="http://schemas.microsoft.com/office/powerpoint/2010/main" val="4179139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199" y="2121958"/>
            <a:ext cx="16626947" cy="8844024"/>
          </a:xfrm>
          <a:prstGeom prst="rect">
            <a:avLst/>
          </a:prstGeom>
        </p:spPr>
        <p:txBody>
          <a:bodyPr wrap="square" lIns="0" tIns="0" rIns="0" bIns="0" rtlCol="0" anchor="t">
            <a:spAutoFit/>
          </a:bodyPr>
          <a:lstStyle/>
          <a:p>
            <a:pPr marL="819785" lvl="1" indent="-409575" algn="r" rtl="1">
              <a:lnSpc>
                <a:spcPts val="5243"/>
              </a:lnSpc>
              <a:spcAft>
                <a:spcPts val="600"/>
              </a:spcAft>
              <a:buFont typeface="Arial"/>
              <a:buChar char="•"/>
            </a:pPr>
            <a:r>
              <a:rPr lang="he-IL" sz="3200" b="1" dirty="0">
                <a:latin typeface="Calibri (MS) Bold"/>
                <a:ea typeface="Calibri (MS) Bold"/>
                <a:sym typeface="Calibri (MS) Bold"/>
                <a:rtl/>
              </a:rPr>
              <a:t>פיתוח מודל אלגוריתמי לזיהוי תנועות ידיים:</a:t>
            </a:r>
            <a:r>
              <a:rPr lang="he-IL" sz="3200" dirty="0">
                <a:latin typeface="Calibri (MS)"/>
                <a:ea typeface="Calibri (MS)"/>
                <a:sym typeface="Calibri (MS)"/>
                <a:rtl/>
              </a:rPr>
              <a:t> על האפליקציה לזהות את תנועות הידיים של המשתמש באמצעות מצלמה, להשוות אותן לדוגמאות של סימני שפת הסימנים המאוחסנים במאגר  הנתונים של המערכת ולספק משוב בזמן אמת על נכונות המשימה הנוכחית. </a:t>
            </a:r>
            <a:endParaRPr lang="he-IL" sz="3750" b="1" dirty="0">
              <a:latin typeface="Calibri (MS) Bold"/>
              <a:ea typeface="Calibri (MS) Bold"/>
              <a:sym typeface="Calibri (MS) Bold"/>
            </a:endParaRPr>
          </a:p>
          <a:p>
            <a:pPr marL="819785" lvl="1" indent="-409575" algn="r" rtl="1">
              <a:lnSpc>
                <a:spcPts val="5243"/>
              </a:lnSpc>
              <a:spcBef>
                <a:spcPts val="600"/>
              </a:spcBef>
              <a:buFont typeface="Arial"/>
              <a:buChar char="•"/>
            </a:pPr>
            <a:r>
              <a:rPr lang="he-IL" sz="3200" b="1" dirty="0">
                <a:latin typeface="Calibri (MS) Bold"/>
                <a:ea typeface="Calibri (MS) Bold"/>
                <a:sym typeface="Calibri (MS) Bold"/>
              </a:rPr>
              <a:t>פיתוח מודל אלגוריתמי למידה בדיבור:</a:t>
            </a:r>
            <a:r>
              <a:rPr lang="he-IL" sz="3200" dirty="0">
                <a:latin typeface="Calibri (MS)"/>
                <a:ea typeface="Calibri (MS)"/>
                <a:sym typeface="Calibri (MS)"/>
              </a:rPr>
              <a:t> המודל יאפשר שימוש בקול ככלי ללימוד האותיות וצורתן בשפת הסימנים, באמצעות השוואה בין האות שנאמרה על ידי המשתמש לבין תמונת תנועת היד המתאימה לה. כלי זה מיועד במיוחד לבני משפחה, אנשי חינוך וסביבת הלומד, ולא לילדים עצמם, במטרה לתמוך בלימוד שפת הסימנים באופן עקיף .</a:t>
            </a:r>
            <a:endParaRPr lang="he-IL" sz="3799" b="1" dirty="0">
              <a:latin typeface="Calibri (MS) Bold"/>
              <a:ea typeface="Calibri (MS) Bold"/>
              <a:sym typeface="Calibri (MS) Bold"/>
              <a:rtl/>
            </a:endParaRPr>
          </a:p>
          <a:p>
            <a:pPr marL="819785" lvl="1" indent="-409575" algn="r" rtl="1">
              <a:lnSpc>
                <a:spcPts val="5243"/>
              </a:lnSpc>
              <a:spcBef>
                <a:spcPts val="600"/>
              </a:spcBef>
              <a:buFont typeface="Arial"/>
              <a:buChar char="•"/>
            </a:pPr>
            <a:r>
              <a:rPr lang="he-IL" sz="3200" b="1" dirty="0">
                <a:latin typeface="Calibri (MS) Bold"/>
                <a:ea typeface="Calibri (MS) Bold"/>
                <a:sym typeface="Calibri (MS) Bold"/>
                <a:rtl/>
              </a:rPr>
              <a:t>יצירת ממשק משתמש:</a:t>
            </a:r>
            <a:r>
              <a:rPr lang="he-IL" sz="3200" dirty="0">
                <a:latin typeface="Calibri (MS)"/>
                <a:ea typeface="Calibri (MS)"/>
                <a:sym typeface="Calibri (MS)"/>
                <a:rtl/>
              </a:rPr>
              <a:t> עיצוב גרפי צבעוני ומושך עין, ממשק אינטואיטיבי וקל לתפעול. </a:t>
            </a:r>
          </a:p>
          <a:p>
            <a:pPr marL="819785" lvl="1" indent="-409575" algn="r" rtl="1">
              <a:lnSpc>
                <a:spcPts val="5243"/>
              </a:lnSpc>
              <a:buFont typeface="Arial"/>
              <a:buChar char="•"/>
            </a:pPr>
            <a:r>
              <a:rPr lang="he-IL" sz="3200" b="1" dirty="0">
                <a:latin typeface="Calibri (MS) Bold"/>
                <a:ea typeface="Calibri (MS) Bold"/>
                <a:sym typeface="Calibri (MS) Bold"/>
                <a:rtl/>
              </a:rPr>
              <a:t>יצירת פיצ'רים אינטראקטיביים לתרגול: </a:t>
            </a:r>
            <a:r>
              <a:rPr lang="he-IL" sz="3200" dirty="0">
                <a:latin typeface="Calibri (MS) Bold"/>
                <a:ea typeface="Calibri (MS) Bold"/>
                <a:sym typeface="Calibri (MS) Bold"/>
                <a:rtl/>
              </a:rPr>
              <a:t>משחקים אינטראקטיביים לחיזוק הלמידה ומעקב אחר הלימוד. </a:t>
            </a:r>
          </a:p>
          <a:p>
            <a:pPr marL="819785" lvl="1" indent="-409575" algn="r" rtl="1">
              <a:lnSpc>
                <a:spcPts val="5243"/>
              </a:lnSpc>
              <a:buFont typeface="Arial"/>
              <a:buChar char="•"/>
            </a:pPr>
            <a:endParaRPr lang="he-IL" sz="3799" dirty="0">
              <a:latin typeface="Calibri (MS)"/>
              <a:ea typeface="Calibri (MS)"/>
              <a:rtl/>
            </a:endParaRPr>
          </a:p>
          <a:p>
            <a:pPr algn="r" rtl="1">
              <a:lnSpc>
                <a:spcPts val="5243"/>
              </a:lnSpc>
            </a:pPr>
            <a:endParaRPr lang="he-IL" sz="3799" dirty="0">
              <a:latin typeface="Calibri (MS)"/>
              <a:ea typeface="Calibri (MS)"/>
              <a:sym typeface="Calibri (MS)"/>
              <a:rtl/>
            </a:endParaRPr>
          </a:p>
          <a:p>
            <a:pPr algn="r" rtl="1">
              <a:lnSpc>
                <a:spcPts val="5243"/>
              </a:lnSpc>
            </a:pPr>
            <a:endParaRPr lang="he-IL" sz="3799" dirty="0">
              <a:latin typeface="Calibri (MS)"/>
              <a:ea typeface="Calibri (MS)"/>
              <a:sym typeface="Calibri (MS)"/>
              <a:rtl/>
            </a:endParaRPr>
          </a:p>
        </p:txBody>
      </p:sp>
      <p:sp>
        <p:nvSpPr>
          <p:cNvPr id="3" name="Freeform 3"/>
          <p:cNvSpPr/>
          <p:nvPr/>
        </p:nvSpPr>
        <p:spPr>
          <a:xfrm>
            <a:off x="454749" y="7658100"/>
            <a:ext cx="2023377" cy="2118719"/>
          </a:xfrm>
          <a:custGeom>
            <a:avLst/>
            <a:gdLst/>
            <a:ahLst/>
            <a:cxnLst/>
            <a:rect l="l" t="t" r="r" b="b"/>
            <a:pathLst>
              <a:path w="2023377" h="2118719">
                <a:moveTo>
                  <a:pt x="0" y="0"/>
                </a:moveTo>
                <a:lnTo>
                  <a:pt x="2023376" y="0"/>
                </a:lnTo>
                <a:lnTo>
                  <a:pt x="2023376" y="2118719"/>
                </a:lnTo>
                <a:lnTo>
                  <a:pt x="0" y="211871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dirty="0"/>
          </a:p>
        </p:txBody>
      </p:sp>
      <p:sp>
        <p:nvSpPr>
          <p:cNvPr id="4" name="TextBox 4"/>
          <p:cNvSpPr txBox="1"/>
          <p:nvPr/>
        </p:nvSpPr>
        <p:spPr>
          <a:xfrm>
            <a:off x="5039436" y="541494"/>
            <a:ext cx="8209127" cy="1085618"/>
          </a:xfrm>
          <a:prstGeom prst="rect">
            <a:avLst/>
          </a:prstGeom>
        </p:spPr>
        <p:txBody>
          <a:bodyPr lIns="0" tIns="0" rIns="0" bIns="0" rtlCol="0" anchor="t">
            <a:spAutoFit/>
          </a:bodyPr>
          <a:lstStyle/>
          <a:p>
            <a:pPr algn="r" rtl="1">
              <a:lnSpc>
                <a:spcPts val="8966"/>
              </a:lnSpc>
            </a:pPr>
            <a:r>
              <a:rPr lang="he-IL" sz="6497" b="1" dirty="0">
                <a:latin typeface="Calibri (MS) Bold"/>
                <a:ea typeface="Calibri (MS) Bold"/>
                <a:sym typeface="Calibri (MS) Bold"/>
                <a:rtl/>
              </a:rPr>
              <a:t>מטלות להשגת המטרה</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0D16F-92F8-0498-F852-48C7A7567C6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9E67E0AD-8899-45E5-0146-D3B5BDB7C031}"/>
              </a:ext>
            </a:extLst>
          </p:cNvPr>
          <p:cNvSpPr txBox="1"/>
          <p:nvPr/>
        </p:nvSpPr>
        <p:spPr>
          <a:xfrm>
            <a:off x="647700" y="259255"/>
            <a:ext cx="16992600" cy="923330"/>
          </a:xfrm>
          <a:prstGeom prst="rect">
            <a:avLst/>
          </a:prstGeom>
        </p:spPr>
        <p:txBody>
          <a:bodyPr wrap="square" lIns="0" tIns="0" rIns="0" bIns="0" rtlCol="0" anchor="t">
            <a:spAutoFit/>
          </a:bodyPr>
          <a:lstStyle/>
          <a:p>
            <a:pPr algn="ctr" rtl="1"/>
            <a:r>
              <a:rPr lang="he-IL" sz="6000" b="1" dirty="0">
                <a:latin typeface="Calibri (MS) Bold"/>
                <a:ea typeface="Calibri (MS) Bold"/>
                <a:sym typeface="Calibri (MS) Bold"/>
                <a:rtl/>
              </a:rPr>
              <a:t>ציוד וכלים הכוללים בפלטפורמה</a:t>
            </a:r>
          </a:p>
        </p:txBody>
      </p:sp>
      <p:sp>
        <p:nvSpPr>
          <p:cNvPr id="5" name="תיבת טקסט 4">
            <a:extLst>
              <a:ext uri="{FF2B5EF4-FFF2-40B4-BE49-F238E27FC236}">
                <a16:creationId xmlns:a16="http://schemas.microsoft.com/office/drawing/2014/main" id="{2E08FB37-920D-E3DD-FB87-F3BE06C5F11E}"/>
              </a:ext>
            </a:extLst>
          </p:cNvPr>
          <p:cNvSpPr txBox="1"/>
          <p:nvPr/>
        </p:nvSpPr>
        <p:spPr>
          <a:xfrm>
            <a:off x="11606283" y="2475466"/>
            <a:ext cx="5638800" cy="754566"/>
          </a:xfrm>
          <a:prstGeom prst="rect">
            <a:avLst/>
          </a:prstGeom>
          <a:solidFill>
            <a:srgbClr val="F4EFE8"/>
          </a:solidFill>
        </p:spPr>
        <p:txBody>
          <a:bodyPr wrap="square" rtlCol="0">
            <a:spAutoFit/>
          </a:bodyPr>
          <a:lstStyle/>
          <a:p>
            <a:pPr algn="ctr" rtl="1">
              <a:lnSpc>
                <a:spcPts val="5930"/>
              </a:lnSpc>
            </a:pPr>
            <a:r>
              <a:rPr lang="he-IL" sz="2800" b="1" dirty="0">
                <a:latin typeface="Calibri (MS) "/>
                <a:ea typeface="Calibri (MS) Bold"/>
                <a:sym typeface="Calibri (MS) Bold"/>
                <a:rtl/>
              </a:rPr>
              <a:t>מחשב אישי מצויד במצלמה ומיקרופון</a:t>
            </a:r>
            <a:endParaRPr lang="he-IL" sz="2800" dirty="0">
              <a:latin typeface="Calibri (MS) "/>
              <a:ea typeface="Calibri (MS) Bold"/>
              <a:sym typeface="Calibri (MS) Bold"/>
              <a:rtl/>
            </a:endParaRPr>
          </a:p>
        </p:txBody>
      </p:sp>
      <p:sp>
        <p:nvSpPr>
          <p:cNvPr id="6" name="תיבת טקסט 5">
            <a:extLst>
              <a:ext uri="{FF2B5EF4-FFF2-40B4-BE49-F238E27FC236}">
                <a16:creationId xmlns:a16="http://schemas.microsoft.com/office/drawing/2014/main" id="{8A58FC9B-076F-544F-8E5A-D8D8602AC5D8}"/>
              </a:ext>
            </a:extLst>
          </p:cNvPr>
          <p:cNvSpPr txBox="1"/>
          <p:nvPr/>
        </p:nvSpPr>
        <p:spPr>
          <a:xfrm>
            <a:off x="1981200" y="2400300"/>
            <a:ext cx="8153400" cy="5678478"/>
          </a:xfrm>
          <a:prstGeom prst="rect">
            <a:avLst/>
          </a:prstGeom>
          <a:solidFill>
            <a:srgbClr val="F4EFE8"/>
          </a:solidFill>
        </p:spPr>
        <p:txBody>
          <a:bodyPr wrap="square" rtlCol="0">
            <a:spAutoFit/>
          </a:bodyPr>
          <a:lstStyle/>
          <a:p>
            <a:pPr algn="ctr" rtl="1">
              <a:lnSpc>
                <a:spcPts val="5930"/>
              </a:lnSpc>
            </a:pPr>
            <a:r>
              <a:rPr lang="he-IL" sz="2800" b="1" u="sng" dirty="0">
                <a:latin typeface="Calibri (MS) Bold"/>
                <a:ea typeface="Calibri (MS) Bold"/>
                <a:sym typeface="Calibri (MS) Bold"/>
                <a:rtl/>
              </a:rPr>
              <a:t>שפות פיתוח:</a:t>
            </a:r>
          </a:p>
          <a:p>
            <a:pPr algn="ctr"/>
            <a:r>
              <a:rPr lang="en-US" sz="2800" dirty="0">
                <a:latin typeface="Calibri (MS)"/>
                <a:ea typeface="Calibri (MS)"/>
                <a:sym typeface="Calibri (MS)"/>
              </a:rPr>
              <a:t>Python, JavaScript, Html, CSS</a:t>
            </a:r>
          </a:p>
          <a:p>
            <a:pPr algn="ctr" rtl="1">
              <a:lnSpc>
                <a:spcPts val="5930"/>
              </a:lnSpc>
            </a:pPr>
            <a:r>
              <a:rPr lang="he-IL" sz="2800" b="1" u="sng" dirty="0">
                <a:latin typeface="Calibri (MS) Bold"/>
                <a:ea typeface="Calibri (MS) Bold"/>
                <a:sym typeface="Calibri (MS) Bold"/>
                <a:rtl/>
              </a:rPr>
              <a:t>ספריות</a:t>
            </a:r>
            <a:r>
              <a:rPr lang="ar-EG" sz="2800" u="sng" dirty="0">
                <a:latin typeface="Calibri (MS)"/>
                <a:ea typeface="Calibri (MS)"/>
                <a:sym typeface="Calibri (MS)"/>
                <a:rtl/>
              </a:rPr>
              <a:t>:</a:t>
            </a:r>
          </a:p>
          <a:p>
            <a:pPr algn="ctr"/>
            <a:r>
              <a:rPr lang="en-US" sz="2800" u="sng" dirty="0">
                <a:latin typeface="Calibri (MS)"/>
                <a:ea typeface="Calibri (MS)"/>
                <a:sym typeface="Calibri (MS)"/>
              </a:rPr>
              <a:t>Machine Learning:</a:t>
            </a:r>
            <a:r>
              <a:rPr lang="en-US" sz="2800" dirty="0">
                <a:latin typeface="Calibri (MS)"/>
                <a:ea typeface="Calibri (MS)"/>
                <a:sym typeface="Calibri (MS)"/>
              </a:rPr>
              <a:t> </a:t>
            </a:r>
          </a:p>
          <a:p>
            <a:pPr algn="ctr"/>
            <a:r>
              <a:rPr lang="en-US" sz="2800" dirty="0" err="1">
                <a:latin typeface="Calibri (MS)"/>
                <a:ea typeface="Calibri (MS)"/>
                <a:sym typeface="Calibri (MS)"/>
              </a:rPr>
              <a:t>Keras</a:t>
            </a:r>
            <a:r>
              <a:rPr lang="en-US" sz="2800" dirty="0">
                <a:latin typeface="Calibri (MS)"/>
                <a:ea typeface="Calibri (MS)"/>
                <a:sym typeface="Calibri (MS)"/>
              </a:rPr>
              <a:t>, </a:t>
            </a:r>
            <a:r>
              <a:rPr lang="en-US" sz="2800" dirty="0" err="1">
                <a:latin typeface="Calibri (MS)"/>
                <a:ea typeface="Calibri (MS)"/>
                <a:sym typeface="Calibri (MS)"/>
              </a:rPr>
              <a:t>Tensoreflow</a:t>
            </a:r>
            <a:r>
              <a:rPr lang="en-US" sz="2800" dirty="0">
                <a:latin typeface="Calibri (MS)"/>
                <a:ea typeface="Calibri (MS)"/>
                <a:sym typeface="Calibri (MS)"/>
              </a:rPr>
              <a:t>, </a:t>
            </a:r>
            <a:r>
              <a:rPr lang="en-US" sz="2800" dirty="0" err="1">
                <a:latin typeface="Calibri (MS)"/>
                <a:ea typeface="Calibri (MS)"/>
                <a:sym typeface="Calibri (MS)"/>
              </a:rPr>
              <a:t>openCV</a:t>
            </a:r>
            <a:r>
              <a:rPr lang="en-US" sz="2800" dirty="0">
                <a:latin typeface="Calibri (MS)"/>
                <a:ea typeface="Calibri (MS)"/>
                <a:sym typeface="Calibri (MS)"/>
              </a:rPr>
              <a:t>, </a:t>
            </a:r>
            <a:r>
              <a:rPr lang="en-US" sz="2800" dirty="0" err="1">
                <a:latin typeface="Calibri (MS)"/>
                <a:ea typeface="Calibri (MS)"/>
                <a:sym typeface="Calibri (MS)"/>
              </a:rPr>
              <a:t>MediaPipe</a:t>
            </a:r>
            <a:r>
              <a:rPr lang="en-US" sz="2800" dirty="0">
                <a:latin typeface="Calibri (MS)"/>
                <a:ea typeface="Calibri (MS)"/>
                <a:sym typeface="Calibri (MS)"/>
              </a:rPr>
              <a:t>, </a:t>
            </a:r>
            <a:r>
              <a:rPr lang="en-US" sz="2800" dirty="0" err="1">
                <a:latin typeface="Calibri (MS)"/>
                <a:ea typeface="Calibri (MS)"/>
                <a:sym typeface="Calibri (MS)"/>
              </a:rPr>
              <a:t>Numpy</a:t>
            </a:r>
            <a:r>
              <a:rPr lang="en-US" sz="2800" dirty="0">
                <a:latin typeface="Calibri (MS)"/>
                <a:ea typeface="Calibri (MS)"/>
                <a:sym typeface="Calibri (MS)"/>
              </a:rPr>
              <a:t>, Pandas, Matplotlib</a:t>
            </a:r>
          </a:p>
          <a:p>
            <a:pPr algn="ctr">
              <a:lnSpc>
                <a:spcPts val="5654"/>
              </a:lnSpc>
            </a:pPr>
            <a:r>
              <a:rPr lang="en-US" sz="2800" u="sng" dirty="0">
                <a:latin typeface="Calibri (MS)"/>
                <a:ea typeface="Calibri (MS)"/>
                <a:sym typeface="Calibri (MS)"/>
              </a:rPr>
              <a:t>Web:</a:t>
            </a:r>
          </a:p>
          <a:p>
            <a:pPr algn="ctr"/>
            <a:r>
              <a:rPr lang="en-US" sz="2800" dirty="0">
                <a:latin typeface="Calibri (MS)"/>
                <a:ea typeface="Calibri (MS)"/>
                <a:sym typeface="Calibri (MS)"/>
              </a:rPr>
              <a:t>Flask</a:t>
            </a:r>
          </a:p>
          <a:p>
            <a:pPr algn="ctr" rtl="1">
              <a:lnSpc>
                <a:spcPts val="5930"/>
              </a:lnSpc>
            </a:pPr>
            <a:r>
              <a:rPr lang="he-IL" sz="2800" b="1" dirty="0">
                <a:latin typeface="Calibri (MS) Bold"/>
                <a:ea typeface="Calibri (MS) Bold"/>
                <a:sym typeface="Calibri (MS) Bold"/>
                <a:rtl/>
              </a:rPr>
              <a:t>מודלים</a:t>
            </a:r>
            <a:r>
              <a:rPr lang="ar-EG" sz="2800" dirty="0">
                <a:latin typeface="Calibri (MS)"/>
                <a:ea typeface="Calibri (MS)"/>
                <a:sym typeface="Calibri (MS)"/>
                <a:rtl/>
              </a:rPr>
              <a:t>:</a:t>
            </a:r>
          </a:p>
          <a:p>
            <a:pPr algn="ctr"/>
            <a:r>
              <a:rPr lang="en-US" sz="2800" dirty="0">
                <a:latin typeface="Calibri (MS)"/>
                <a:ea typeface="Calibri (MS)"/>
                <a:sym typeface="Calibri (MS)"/>
              </a:rPr>
              <a:t>CNN, </a:t>
            </a:r>
            <a:r>
              <a:rPr lang="en-US" sz="2800" dirty="0" err="1">
                <a:latin typeface="Calibri (MS)"/>
                <a:ea typeface="Calibri (MS)"/>
                <a:sym typeface="Calibri (MS)"/>
              </a:rPr>
              <a:t>SpeachToText</a:t>
            </a:r>
            <a:endParaRPr lang="he-IL" sz="2800" dirty="0">
              <a:latin typeface="Calibri (MS) "/>
              <a:ea typeface="Calibri (MS) Bold"/>
              <a:sym typeface="Calibri (MS) Bold"/>
              <a:rtl/>
            </a:endParaRPr>
          </a:p>
        </p:txBody>
      </p:sp>
      <p:sp>
        <p:nvSpPr>
          <p:cNvPr id="7" name="תיבת טקסט 6">
            <a:extLst>
              <a:ext uri="{FF2B5EF4-FFF2-40B4-BE49-F238E27FC236}">
                <a16:creationId xmlns:a16="http://schemas.microsoft.com/office/drawing/2014/main" id="{C470BB6F-15E1-44FD-A288-56EED27A5151}"/>
              </a:ext>
            </a:extLst>
          </p:cNvPr>
          <p:cNvSpPr txBox="1"/>
          <p:nvPr/>
        </p:nvSpPr>
        <p:spPr>
          <a:xfrm>
            <a:off x="15362829" y="1651021"/>
            <a:ext cx="1882254" cy="822276"/>
          </a:xfrm>
          <a:prstGeom prst="rect">
            <a:avLst/>
          </a:prstGeom>
          <a:solidFill>
            <a:srgbClr val="DCCAB6"/>
          </a:solidFill>
        </p:spPr>
        <p:txBody>
          <a:bodyPr wrap="square" rtlCol="0">
            <a:spAutoFit/>
          </a:bodyPr>
          <a:lstStyle/>
          <a:p>
            <a:pPr algn="ctr" rtl="1">
              <a:lnSpc>
                <a:spcPts val="5930"/>
              </a:lnSpc>
            </a:pPr>
            <a:r>
              <a:rPr lang="he-IL" sz="4800" b="1" dirty="0">
                <a:latin typeface="Calibri (MS) "/>
                <a:ea typeface="Calibri (MS) Bold"/>
                <a:sym typeface="Calibri (MS) Bold"/>
                <a:rtl/>
              </a:rPr>
              <a:t>חומרה</a:t>
            </a:r>
            <a:endParaRPr lang="he-IL" sz="4800" dirty="0">
              <a:latin typeface="Calibri (MS) "/>
              <a:ea typeface="Calibri (MS) Bold"/>
              <a:sym typeface="Calibri (MS) Bold"/>
              <a:rtl/>
            </a:endParaRPr>
          </a:p>
        </p:txBody>
      </p:sp>
      <p:sp>
        <p:nvSpPr>
          <p:cNvPr id="8" name="תיבת טקסט 7">
            <a:extLst>
              <a:ext uri="{FF2B5EF4-FFF2-40B4-BE49-F238E27FC236}">
                <a16:creationId xmlns:a16="http://schemas.microsoft.com/office/drawing/2014/main" id="{87FFCD2A-7699-A33A-2EE6-458BC37AF300}"/>
              </a:ext>
            </a:extLst>
          </p:cNvPr>
          <p:cNvSpPr txBox="1"/>
          <p:nvPr/>
        </p:nvSpPr>
        <p:spPr>
          <a:xfrm>
            <a:off x="8252346" y="1645334"/>
            <a:ext cx="1882254" cy="822276"/>
          </a:xfrm>
          <a:prstGeom prst="rect">
            <a:avLst/>
          </a:prstGeom>
          <a:solidFill>
            <a:srgbClr val="DCCAB6"/>
          </a:solidFill>
        </p:spPr>
        <p:txBody>
          <a:bodyPr wrap="square" rtlCol="0">
            <a:spAutoFit/>
          </a:bodyPr>
          <a:lstStyle/>
          <a:p>
            <a:pPr algn="ctr" rtl="1">
              <a:lnSpc>
                <a:spcPts val="5930"/>
              </a:lnSpc>
            </a:pPr>
            <a:r>
              <a:rPr lang="he-IL" sz="4800" b="1" dirty="0">
                <a:latin typeface="Calibri (MS) "/>
                <a:ea typeface="Calibri (MS) Bold"/>
                <a:sym typeface="Calibri (MS) Bold"/>
                <a:rtl/>
              </a:rPr>
              <a:t>תוכנה</a:t>
            </a:r>
            <a:endParaRPr lang="he-IL" sz="4800" dirty="0">
              <a:latin typeface="Calibri (MS) "/>
              <a:ea typeface="Calibri (MS) Bold"/>
              <a:sym typeface="Calibri (MS) Bold"/>
              <a:rtl/>
            </a:endParaRPr>
          </a:p>
        </p:txBody>
      </p:sp>
      <p:sp>
        <p:nvSpPr>
          <p:cNvPr id="3" name="Freeform 3">
            <a:extLst>
              <a:ext uri="{FF2B5EF4-FFF2-40B4-BE49-F238E27FC236}">
                <a16:creationId xmlns:a16="http://schemas.microsoft.com/office/drawing/2014/main" id="{7C3E5A3D-E0FD-7D14-93DF-CF509513CFAD}"/>
              </a:ext>
            </a:extLst>
          </p:cNvPr>
          <p:cNvSpPr/>
          <p:nvPr/>
        </p:nvSpPr>
        <p:spPr>
          <a:xfrm>
            <a:off x="705135" y="700205"/>
            <a:ext cx="2318982" cy="2284719"/>
          </a:xfrm>
          <a:custGeom>
            <a:avLst/>
            <a:gdLst/>
            <a:ahLst/>
            <a:cxnLst/>
            <a:rect l="l" t="t" r="r" b="b"/>
            <a:pathLst>
              <a:path w="3530009" h="3530009">
                <a:moveTo>
                  <a:pt x="0" y="0"/>
                </a:moveTo>
                <a:lnTo>
                  <a:pt x="3530009" y="0"/>
                </a:lnTo>
                <a:lnTo>
                  <a:pt x="3530009" y="3530009"/>
                </a:lnTo>
                <a:lnTo>
                  <a:pt x="0" y="353000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L" dirty="0"/>
          </a:p>
        </p:txBody>
      </p:sp>
      <p:pic>
        <p:nvPicPr>
          <p:cNvPr id="12" name="תמונה 11">
            <a:extLst>
              <a:ext uri="{FF2B5EF4-FFF2-40B4-BE49-F238E27FC236}">
                <a16:creationId xmlns:a16="http://schemas.microsoft.com/office/drawing/2014/main" id="{591F12AF-28AC-202A-1B9A-9F9275E543CA}"/>
              </a:ext>
            </a:extLst>
          </p:cNvPr>
          <p:cNvPicPr>
            <a:picLocks noChangeAspect="1"/>
          </p:cNvPicPr>
          <p:nvPr/>
        </p:nvPicPr>
        <p:blipFill>
          <a:blip r:embed="rId4"/>
          <a:stretch>
            <a:fillRect/>
          </a:stretch>
        </p:blipFill>
        <p:spPr>
          <a:xfrm>
            <a:off x="14249400" y="4693872"/>
            <a:ext cx="1905000" cy="1798359"/>
          </a:xfrm>
          <a:prstGeom prst="rect">
            <a:avLst/>
          </a:prstGeom>
        </p:spPr>
      </p:pic>
      <p:pic>
        <p:nvPicPr>
          <p:cNvPr id="14" name="תמונה 13">
            <a:extLst>
              <a:ext uri="{FF2B5EF4-FFF2-40B4-BE49-F238E27FC236}">
                <a16:creationId xmlns:a16="http://schemas.microsoft.com/office/drawing/2014/main" id="{25033810-A701-5F8D-227B-5F6A53EF8C8E}"/>
              </a:ext>
            </a:extLst>
          </p:cNvPr>
          <p:cNvPicPr>
            <a:picLocks noChangeAspect="1"/>
          </p:cNvPicPr>
          <p:nvPr/>
        </p:nvPicPr>
        <p:blipFill>
          <a:blip r:embed="rId5"/>
          <a:stretch>
            <a:fillRect/>
          </a:stretch>
        </p:blipFill>
        <p:spPr>
          <a:xfrm>
            <a:off x="15389263" y="3826935"/>
            <a:ext cx="1711105" cy="1271476"/>
          </a:xfrm>
          <a:prstGeom prst="rect">
            <a:avLst/>
          </a:prstGeom>
        </p:spPr>
      </p:pic>
      <p:pic>
        <p:nvPicPr>
          <p:cNvPr id="16" name="תמונה 15">
            <a:extLst>
              <a:ext uri="{FF2B5EF4-FFF2-40B4-BE49-F238E27FC236}">
                <a16:creationId xmlns:a16="http://schemas.microsoft.com/office/drawing/2014/main" id="{C6CE4703-3158-FD2F-63DD-24746D9194B4}"/>
              </a:ext>
            </a:extLst>
          </p:cNvPr>
          <p:cNvPicPr>
            <a:picLocks noChangeAspect="1"/>
          </p:cNvPicPr>
          <p:nvPr/>
        </p:nvPicPr>
        <p:blipFill>
          <a:blip r:embed="rId6"/>
          <a:srcRect t="10462"/>
          <a:stretch/>
        </p:blipFill>
        <p:spPr>
          <a:xfrm>
            <a:off x="11980459" y="3791740"/>
            <a:ext cx="2298343" cy="1460444"/>
          </a:xfrm>
          <a:prstGeom prst="rect">
            <a:avLst/>
          </a:prstGeom>
        </p:spPr>
      </p:pic>
    </p:spTree>
    <p:extLst>
      <p:ext uri="{BB962C8B-B14F-4D97-AF65-F5344CB8AC3E}">
        <p14:creationId xmlns:p14="http://schemas.microsoft.com/office/powerpoint/2010/main" val="2827601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46B1D-EF7F-31A3-D9BF-0651F7FAF37D}"/>
              </a:ext>
            </a:extLst>
          </p:cNvPr>
          <p:cNvSpPr>
            <a:spLocks noGrp="1"/>
          </p:cNvSpPr>
          <p:nvPr>
            <p:ph type="ctrTitle"/>
          </p:nvPr>
        </p:nvSpPr>
        <p:spPr>
          <a:xfrm>
            <a:off x="2724150" y="-135092"/>
            <a:ext cx="12839700" cy="1575944"/>
          </a:xfrm>
        </p:spPr>
        <p:txBody>
          <a:bodyPr>
            <a:normAutofit fontScale="90000"/>
          </a:bodyPr>
          <a:lstStyle/>
          <a:p>
            <a:pPr rtl="1"/>
            <a:r>
              <a:rPr lang="he-IL" sz="6000" b="1" dirty="0">
                <a:latin typeface="Calibri (MS) Bold"/>
                <a:cs typeface="+mn-cs"/>
                <a:rtl/>
              </a:rPr>
              <a:t>תיאור הפונקציות העיקריות של הפלטפורמה</a:t>
            </a:r>
            <a:endParaRPr lang="en-US" sz="2700" b="1" dirty="0">
              <a:latin typeface="Calibri (MS) Bold"/>
              <a:cs typeface="+mn-cs"/>
              <a:rtl/>
            </a:endParaRPr>
          </a:p>
        </p:txBody>
      </p:sp>
      <p:sp>
        <p:nvSpPr>
          <p:cNvPr id="10" name="TextBox 9">
            <a:extLst>
              <a:ext uri="{FF2B5EF4-FFF2-40B4-BE49-F238E27FC236}">
                <a16:creationId xmlns:a16="http://schemas.microsoft.com/office/drawing/2014/main" id="{E1176DAC-F344-B0A7-2F79-A7B3BCBECCB6}"/>
              </a:ext>
            </a:extLst>
          </p:cNvPr>
          <p:cNvSpPr txBox="1"/>
          <p:nvPr/>
        </p:nvSpPr>
        <p:spPr>
          <a:xfrm>
            <a:off x="2443577" y="2275643"/>
            <a:ext cx="15088110" cy="1540678"/>
          </a:xfrm>
          <a:prstGeom prst="rect">
            <a:avLst/>
          </a:prstGeom>
        </p:spPr>
        <p:txBody>
          <a:bodyPr wrap="square" lIns="0" tIns="0" rIns="0" bIns="0" rtlCol="0" anchor="t">
            <a:spAutoFit/>
          </a:bodyPr>
          <a:lstStyle/>
          <a:p>
            <a:pPr algn="r" rtl="1">
              <a:lnSpc>
                <a:spcPts val="4100"/>
              </a:lnSpc>
            </a:pPr>
            <a:r>
              <a:rPr lang="he-IL" sz="2800" dirty="0">
                <a:latin typeface="Calibri (MS)"/>
                <a:ea typeface="Calibri (MS)"/>
                <a:sym typeface="Calibri (MS)"/>
                <a:rtl/>
              </a:rPr>
              <a:t>הפלטפורמה שפיתחנו מציעה ממשק ידידותי ואינטראקטיבי ללימוד שפת הסימנים, במיוחד לילדים עם ליקויי שמיעה ודיבור והוריהם. המערכת משלבת טכנולוגיות של למידת מכונה וראייה ממוחשבת כדי לאפשר למשתמשים ללמוד, לתרגל ולהעריך את יכולותיהם בשפת הסימנים בצורה אינטראקטיבית.</a:t>
            </a:r>
          </a:p>
        </p:txBody>
      </p:sp>
      <p:sp>
        <p:nvSpPr>
          <p:cNvPr id="11" name="תיבת טקסט 10">
            <a:extLst>
              <a:ext uri="{FF2B5EF4-FFF2-40B4-BE49-F238E27FC236}">
                <a16:creationId xmlns:a16="http://schemas.microsoft.com/office/drawing/2014/main" id="{DE011B05-BB81-D6D3-6E6D-E27B9C14D738}"/>
              </a:ext>
            </a:extLst>
          </p:cNvPr>
          <p:cNvSpPr txBox="1"/>
          <p:nvPr/>
        </p:nvSpPr>
        <p:spPr>
          <a:xfrm>
            <a:off x="14578920" y="1346030"/>
            <a:ext cx="3709080" cy="646331"/>
          </a:xfrm>
          <a:prstGeom prst="rect">
            <a:avLst/>
          </a:prstGeom>
          <a:solidFill>
            <a:srgbClr val="F4EFE8"/>
          </a:solidFill>
        </p:spPr>
        <p:txBody>
          <a:bodyPr wrap="square" rtlCol="0">
            <a:spAutoFit/>
          </a:bodyPr>
          <a:lstStyle/>
          <a:p>
            <a:pPr algn="ctr" rtl="1"/>
            <a:r>
              <a:rPr lang="he-IL" sz="3600" b="1" dirty="0">
                <a:latin typeface="Calibri (MS) "/>
                <a:ea typeface="Calibri (MS) Bold"/>
                <a:sym typeface="Calibri (MS) Bold"/>
                <a:rtl/>
              </a:rPr>
              <a:t>תיאור הפלטפורמה </a:t>
            </a:r>
            <a:endParaRPr lang="he-IL" sz="3600" dirty="0">
              <a:latin typeface="Calibri (MS) "/>
              <a:ea typeface="Calibri (MS) Bold"/>
              <a:sym typeface="Calibri (MS) Bold"/>
              <a:rtl/>
            </a:endParaRPr>
          </a:p>
        </p:txBody>
      </p:sp>
      <p:sp>
        <p:nvSpPr>
          <p:cNvPr id="12" name="TextBox 9">
            <a:extLst>
              <a:ext uri="{FF2B5EF4-FFF2-40B4-BE49-F238E27FC236}">
                <a16:creationId xmlns:a16="http://schemas.microsoft.com/office/drawing/2014/main" id="{5AA7B71E-4BA7-7F1B-778F-43B8E3092D96}"/>
              </a:ext>
            </a:extLst>
          </p:cNvPr>
          <p:cNvSpPr txBox="1"/>
          <p:nvPr/>
        </p:nvSpPr>
        <p:spPr>
          <a:xfrm>
            <a:off x="2387430" y="4922272"/>
            <a:ext cx="15139080" cy="5208157"/>
          </a:xfrm>
          <a:prstGeom prst="rect">
            <a:avLst/>
          </a:prstGeom>
        </p:spPr>
        <p:txBody>
          <a:bodyPr wrap="square" lIns="0" tIns="0" rIns="0" bIns="0" rtlCol="0" anchor="t">
            <a:spAutoFit/>
          </a:bodyPr>
          <a:lstStyle/>
          <a:p>
            <a:pPr algn="r" rtl="1">
              <a:lnSpc>
                <a:spcPts val="4100"/>
              </a:lnSpc>
            </a:pPr>
            <a:r>
              <a:rPr lang="he-IL" sz="2800" dirty="0">
                <a:latin typeface="Calibri (MS)"/>
                <a:ea typeface="Calibri (MS)"/>
                <a:sym typeface="Calibri (MS)"/>
                <a:rtl/>
              </a:rPr>
              <a:t>1. </a:t>
            </a:r>
            <a:r>
              <a:rPr lang="he-IL" sz="2800" b="1" u="sng" dirty="0">
                <a:latin typeface="Calibri (MS)"/>
                <a:ea typeface="Calibri (MS)"/>
                <a:sym typeface="Calibri (MS)"/>
                <a:rtl/>
              </a:rPr>
              <a:t>לימוד האותיות והתנועות:</a:t>
            </a:r>
          </a:p>
          <a:p>
            <a:pPr marL="457200" indent="-457200" algn="r" rtl="1">
              <a:lnSpc>
                <a:spcPts val="4100"/>
              </a:lnSpc>
              <a:buFont typeface="Arial" panose="020B0604020202020204" pitchFamily="34" charset="0"/>
              <a:buChar char="•"/>
            </a:pPr>
            <a:r>
              <a:rPr lang="he-IL" sz="2800" dirty="0">
                <a:latin typeface="Calibri (MS)"/>
                <a:ea typeface="Calibri (MS)"/>
                <a:sym typeface="Calibri (MS)"/>
                <a:rtl/>
              </a:rPr>
              <a:t>לימוד האותיות בשפת הסימנים דרך קול באמצעות מודל </a:t>
            </a:r>
            <a:r>
              <a:rPr lang="en-US" sz="2800" dirty="0" err="1">
                <a:latin typeface="Calibri (MS)"/>
                <a:ea typeface="Calibri (MS)"/>
                <a:sym typeface="Calibri (MS)"/>
                <a:rtl/>
              </a:rPr>
              <a:t>SpeachToText</a:t>
            </a:r>
            <a:r>
              <a:rPr lang="he-IL" sz="2800" dirty="0">
                <a:latin typeface="Calibri (MS)"/>
                <a:ea typeface="Calibri (MS)"/>
                <a:sym typeface="Calibri (MS)"/>
                <a:rtl/>
              </a:rPr>
              <a:t>. (הורחב בשקופית </a:t>
            </a:r>
            <a:r>
              <a:rPr lang="en-US" sz="2800" dirty="0">
                <a:latin typeface="Calibri (MS)"/>
                <a:ea typeface="Calibri (MS)"/>
                <a:sym typeface="Calibri (MS)"/>
                <a:rtl/>
              </a:rPr>
              <a:t>15</a:t>
            </a:r>
            <a:r>
              <a:rPr lang="he-IL" sz="2800" dirty="0">
                <a:latin typeface="Calibri (MS)"/>
                <a:ea typeface="Calibri (MS)"/>
                <a:sym typeface="Calibri (MS)"/>
                <a:rtl/>
              </a:rPr>
              <a:t>)</a:t>
            </a:r>
          </a:p>
          <a:p>
            <a:pPr marL="457200" indent="-457200" algn="r" rtl="1">
              <a:lnSpc>
                <a:spcPts val="4100"/>
              </a:lnSpc>
              <a:buFont typeface="Arial" panose="020B0604020202020204" pitchFamily="34" charset="0"/>
              <a:buChar char="•"/>
            </a:pPr>
            <a:r>
              <a:rPr lang="en-US" sz="2800" dirty="0">
                <a:latin typeface="Calibri (MS)"/>
                <a:ea typeface="Calibri (MS)"/>
                <a:sym typeface="Calibri (MS)"/>
                <a:rtl/>
              </a:rPr>
              <a:t>5</a:t>
            </a:r>
            <a:r>
              <a:rPr lang="he-IL" sz="2800" dirty="0">
                <a:latin typeface="Calibri (MS)"/>
                <a:ea typeface="Calibri (MS)"/>
                <a:sym typeface="Calibri (MS)"/>
                <a:rtl/>
              </a:rPr>
              <a:t>שימוש במצלמה עם מודל </a:t>
            </a:r>
            <a:r>
              <a:rPr lang="en-US" sz="2800" dirty="0">
                <a:latin typeface="Calibri (MS)"/>
                <a:ea typeface="Calibri (MS)"/>
                <a:sym typeface="Calibri (MS)"/>
                <a:rtl/>
              </a:rPr>
              <a:t>Hand Recognition </a:t>
            </a:r>
            <a:r>
              <a:rPr lang="he-IL" sz="2800" dirty="0">
                <a:latin typeface="Calibri (MS)"/>
                <a:ea typeface="Calibri (MS)"/>
                <a:sym typeface="Calibri (MS)"/>
                <a:rtl/>
              </a:rPr>
              <a:t> שפיתחנו המזהה את תנועות הידיים של המשתמשים ומספק משוב מידי על נכונות התנועות. (הורחב בשקופיות 11-14)</a:t>
            </a:r>
          </a:p>
          <a:p>
            <a:pPr algn="r" rtl="1">
              <a:lnSpc>
                <a:spcPts val="4100"/>
              </a:lnSpc>
            </a:pPr>
            <a:r>
              <a:rPr lang="he-IL" sz="2800" dirty="0">
                <a:latin typeface="Calibri (MS)"/>
                <a:ea typeface="Calibri (MS)"/>
                <a:sym typeface="Calibri (MS)"/>
                <a:rtl/>
              </a:rPr>
              <a:t>2. </a:t>
            </a:r>
            <a:r>
              <a:rPr lang="he-IL" sz="2800" b="1" u="sng" dirty="0">
                <a:latin typeface="Calibri (MS)"/>
                <a:ea typeface="Calibri (MS)"/>
                <a:sym typeface="Calibri (MS)"/>
                <a:rtl/>
              </a:rPr>
              <a:t>תרגול תנועות ידיים:</a:t>
            </a:r>
          </a:p>
          <a:p>
            <a:pPr marL="457200" indent="-457200" algn="r" rtl="1">
              <a:lnSpc>
                <a:spcPts val="4100"/>
              </a:lnSpc>
              <a:buFont typeface="Arial" panose="020B0604020202020204" pitchFamily="34" charset="0"/>
              <a:buChar char="•"/>
            </a:pPr>
            <a:r>
              <a:rPr lang="he-IL" sz="2800" dirty="0">
                <a:latin typeface="Calibri (MS)"/>
                <a:ea typeface="Calibri (MS)"/>
                <a:sym typeface="Calibri (MS)"/>
                <a:rtl/>
              </a:rPr>
              <a:t>המערכת מאפשרת למשתמשים לתרגל את תנועות הידיים שנלמדו, לשפר את הדיוק, ולקבל משוב בזמן אמת שיעזור לשכלל את ביצועיהם ולבנות ביטחון.</a:t>
            </a:r>
          </a:p>
          <a:p>
            <a:pPr algn="r" rtl="1">
              <a:lnSpc>
                <a:spcPts val="4100"/>
              </a:lnSpc>
            </a:pPr>
            <a:r>
              <a:rPr lang="he-IL" sz="2800" dirty="0">
                <a:latin typeface="Calibri (MS)"/>
                <a:ea typeface="Calibri (MS)"/>
                <a:sym typeface="Calibri (MS)"/>
                <a:rtl/>
              </a:rPr>
              <a:t>3. </a:t>
            </a:r>
            <a:r>
              <a:rPr lang="he-IL" sz="2800" b="1" u="sng" dirty="0">
                <a:latin typeface="Calibri (MS)"/>
                <a:ea typeface="Calibri (MS)"/>
                <a:sym typeface="Calibri (MS)"/>
                <a:rtl/>
              </a:rPr>
              <a:t>מבחן עצמי:</a:t>
            </a:r>
          </a:p>
          <a:p>
            <a:pPr marL="457200" indent="-457200" algn="r" rtl="1">
              <a:lnSpc>
                <a:spcPts val="4100"/>
              </a:lnSpc>
              <a:buFont typeface="Arial" panose="020B0604020202020204" pitchFamily="34" charset="0"/>
              <a:buChar char="•"/>
            </a:pPr>
            <a:r>
              <a:rPr lang="he-IL" sz="2800" dirty="0">
                <a:latin typeface="Calibri (MS)"/>
                <a:ea typeface="Calibri (MS)"/>
                <a:sym typeface="Calibri (MS)"/>
                <a:rtl/>
              </a:rPr>
              <a:t>מבחן אינטראקטיבי הבוחן את הידע והמיומנויות של המשתמשים בתנועות ידיים בשפת הסימנים. המבחן מספק משוב </a:t>
            </a:r>
            <a:r>
              <a:rPr lang="he-IL" sz="2800" dirty="0" err="1">
                <a:latin typeface="Calibri (MS)"/>
                <a:ea typeface="Calibri (MS)"/>
                <a:sym typeface="Calibri (MS)"/>
                <a:rtl/>
              </a:rPr>
              <a:t>מיידי</a:t>
            </a:r>
            <a:r>
              <a:rPr lang="he-IL" sz="2800" dirty="0">
                <a:latin typeface="Calibri (MS)"/>
                <a:ea typeface="Calibri (MS)"/>
                <a:sym typeface="Calibri (MS)"/>
                <a:rtl/>
              </a:rPr>
              <a:t> על כל תנועה שנבדקה.</a:t>
            </a:r>
          </a:p>
        </p:txBody>
      </p:sp>
      <p:sp>
        <p:nvSpPr>
          <p:cNvPr id="13" name="תיבת טקסט 12">
            <a:extLst>
              <a:ext uri="{FF2B5EF4-FFF2-40B4-BE49-F238E27FC236}">
                <a16:creationId xmlns:a16="http://schemas.microsoft.com/office/drawing/2014/main" id="{24DBAE7D-EDCD-C089-2211-F79C1AC8E06F}"/>
              </a:ext>
            </a:extLst>
          </p:cNvPr>
          <p:cNvSpPr txBox="1"/>
          <p:nvPr/>
        </p:nvSpPr>
        <p:spPr>
          <a:xfrm>
            <a:off x="12495208" y="4048660"/>
            <a:ext cx="5777552" cy="676980"/>
          </a:xfrm>
          <a:prstGeom prst="rect">
            <a:avLst/>
          </a:prstGeom>
          <a:solidFill>
            <a:srgbClr val="F4EFE8"/>
          </a:solidFill>
        </p:spPr>
        <p:txBody>
          <a:bodyPr wrap="square" rtlCol="0">
            <a:spAutoFit/>
          </a:bodyPr>
          <a:lstStyle/>
          <a:p>
            <a:pPr algn="ctr" rtl="1"/>
            <a:r>
              <a:rPr lang="he-IL" sz="3799" b="1" dirty="0">
                <a:latin typeface="Calibri (MS)"/>
                <a:ea typeface="Calibri (MS)"/>
                <a:sym typeface="Calibri (MS) Bold"/>
                <a:rtl/>
              </a:rPr>
              <a:t>תיאור</a:t>
            </a:r>
            <a:r>
              <a:rPr lang="he-IL" sz="3600" b="1" dirty="0">
                <a:latin typeface="Calibri (MS) "/>
                <a:ea typeface="Calibri (MS) Bold"/>
                <a:sym typeface="Calibri (MS) Bold"/>
                <a:rtl/>
              </a:rPr>
              <a:t> הפונקציות העיקריות</a:t>
            </a:r>
            <a:endParaRPr lang="he-IL" sz="3600" dirty="0">
              <a:latin typeface="Calibri (MS) "/>
              <a:ea typeface="Calibri (MS) Bold"/>
              <a:sym typeface="Calibri (MS) Bold"/>
              <a:rtl/>
            </a:endParaRPr>
          </a:p>
        </p:txBody>
      </p:sp>
    </p:spTree>
    <p:extLst>
      <p:ext uri="{BB962C8B-B14F-4D97-AF65-F5344CB8AC3E}">
        <p14:creationId xmlns:p14="http://schemas.microsoft.com/office/powerpoint/2010/main" val="117959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מלבן 11">
            <a:extLst>
              <a:ext uri="{FF2B5EF4-FFF2-40B4-BE49-F238E27FC236}">
                <a16:creationId xmlns:a16="http://schemas.microsoft.com/office/drawing/2014/main" id="{9DE9553A-829E-82B3-1A30-D51B3C38CE57}"/>
              </a:ext>
            </a:extLst>
          </p:cNvPr>
          <p:cNvSpPr/>
          <p:nvPr/>
        </p:nvSpPr>
        <p:spPr>
          <a:xfrm>
            <a:off x="5864436" y="1222652"/>
            <a:ext cx="6252519" cy="819776"/>
          </a:xfrm>
          <a:prstGeom prst="rect">
            <a:avLst/>
          </a:prstGeom>
          <a:solidFill>
            <a:srgbClr val="F4EF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latin typeface="Arial" panose="020B0604020202020204" pitchFamily="34" charset="0"/>
              <a:cs typeface="Arial" panose="020B0604020202020204" pitchFamily="34" charset="0"/>
            </a:endParaRPr>
          </a:p>
        </p:txBody>
      </p:sp>
      <p:sp>
        <p:nvSpPr>
          <p:cNvPr id="2" name="Freeform 2"/>
          <p:cNvSpPr/>
          <p:nvPr/>
        </p:nvSpPr>
        <p:spPr>
          <a:xfrm>
            <a:off x="3797543" y="2492669"/>
            <a:ext cx="10692913" cy="6161791"/>
          </a:xfrm>
          <a:custGeom>
            <a:avLst/>
            <a:gdLst/>
            <a:ahLst/>
            <a:cxnLst/>
            <a:rect l="l" t="t" r="r" b="b"/>
            <a:pathLst>
              <a:path w="10692913" h="6161791">
                <a:moveTo>
                  <a:pt x="0" y="0"/>
                </a:moveTo>
                <a:lnTo>
                  <a:pt x="10692914" y="0"/>
                </a:lnTo>
                <a:lnTo>
                  <a:pt x="10692914" y="6161791"/>
                </a:lnTo>
                <a:lnTo>
                  <a:pt x="0" y="6161791"/>
                </a:lnTo>
                <a:lnTo>
                  <a:pt x="0" y="0"/>
                </a:lnTo>
                <a:close/>
              </a:path>
            </a:pathLst>
          </a:custGeom>
          <a:blipFill>
            <a:blip r:embed="rId2"/>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3" name="Freeform 3"/>
          <p:cNvSpPr/>
          <p:nvPr/>
        </p:nvSpPr>
        <p:spPr>
          <a:xfrm flipV="1">
            <a:off x="11152547" y="5024326"/>
            <a:ext cx="2186675" cy="617736"/>
          </a:xfrm>
          <a:custGeom>
            <a:avLst/>
            <a:gdLst/>
            <a:ahLst/>
            <a:cxnLst/>
            <a:rect l="l" t="t" r="r" b="b"/>
            <a:pathLst>
              <a:path w="2186675" h="617736">
                <a:moveTo>
                  <a:pt x="0" y="617736"/>
                </a:moveTo>
                <a:lnTo>
                  <a:pt x="2186675" y="617736"/>
                </a:lnTo>
                <a:lnTo>
                  <a:pt x="2186675" y="0"/>
                </a:lnTo>
                <a:lnTo>
                  <a:pt x="0" y="0"/>
                </a:lnTo>
                <a:lnTo>
                  <a:pt x="0" y="61773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4" name="Freeform 4"/>
          <p:cNvSpPr/>
          <p:nvPr/>
        </p:nvSpPr>
        <p:spPr>
          <a:xfrm flipH="1" flipV="1">
            <a:off x="5149498" y="6132431"/>
            <a:ext cx="2045018" cy="577718"/>
          </a:xfrm>
          <a:custGeom>
            <a:avLst/>
            <a:gdLst/>
            <a:ahLst/>
            <a:cxnLst/>
            <a:rect l="l" t="t" r="r" b="b"/>
            <a:pathLst>
              <a:path w="2045018" h="577718">
                <a:moveTo>
                  <a:pt x="2045019" y="577717"/>
                </a:moveTo>
                <a:lnTo>
                  <a:pt x="0" y="577717"/>
                </a:lnTo>
                <a:lnTo>
                  <a:pt x="0" y="0"/>
                </a:lnTo>
                <a:lnTo>
                  <a:pt x="2045019" y="0"/>
                </a:lnTo>
                <a:lnTo>
                  <a:pt x="2045019" y="57771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5" name="Freeform 5"/>
          <p:cNvSpPr/>
          <p:nvPr/>
        </p:nvSpPr>
        <p:spPr>
          <a:xfrm rot="930941" flipV="1">
            <a:off x="10798403" y="7654037"/>
            <a:ext cx="1944208" cy="549239"/>
          </a:xfrm>
          <a:custGeom>
            <a:avLst/>
            <a:gdLst/>
            <a:ahLst/>
            <a:cxnLst/>
            <a:rect l="l" t="t" r="r" b="b"/>
            <a:pathLst>
              <a:path w="1944208" h="549239">
                <a:moveTo>
                  <a:pt x="0" y="549238"/>
                </a:moveTo>
                <a:lnTo>
                  <a:pt x="1944208" y="549238"/>
                </a:lnTo>
                <a:lnTo>
                  <a:pt x="1944208" y="0"/>
                </a:lnTo>
                <a:lnTo>
                  <a:pt x="0" y="0"/>
                </a:lnTo>
                <a:lnTo>
                  <a:pt x="0" y="54923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6" name="TextBox 6"/>
          <p:cNvSpPr txBox="1"/>
          <p:nvPr/>
        </p:nvSpPr>
        <p:spPr>
          <a:xfrm>
            <a:off x="5072082" y="10893"/>
            <a:ext cx="7650552" cy="1048429"/>
          </a:xfrm>
          <a:prstGeom prst="rect">
            <a:avLst/>
          </a:prstGeom>
        </p:spPr>
        <p:txBody>
          <a:bodyPr wrap="square" lIns="0" tIns="0" rIns="0" bIns="0" rtlCol="0" anchor="t">
            <a:spAutoFit/>
          </a:bodyPr>
          <a:lstStyle/>
          <a:p>
            <a:pPr algn="ctr" rtl="1">
              <a:lnSpc>
                <a:spcPts val="8966"/>
              </a:lnSpc>
            </a:pPr>
            <a:r>
              <a:rPr lang="he-IL" sz="5400" b="1" dirty="0">
                <a:latin typeface="Arial" panose="020B0604020202020204" pitchFamily="34" charset="0"/>
                <a:ea typeface="Calibri (MS) Bold"/>
                <a:cs typeface="Arial" panose="020B0604020202020204" pitchFamily="34" charset="0"/>
                <a:sym typeface="Calibri (MS) Bold"/>
                <a:rtl/>
              </a:rPr>
              <a:t>הממשק האפליקטיבי</a:t>
            </a:r>
          </a:p>
        </p:txBody>
      </p:sp>
      <p:sp>
        <p:nvSpPr>
          <p:cNvPr id="7" name="TextBox 7"/>
          <p:cNvSpPr txBox="1"/>
          <p:nvPr/>
        </p:nvSpPr>
        <p:spPr>
          <a:xfrm>
            <a:off x="4792795" y="1227543"/>
            <a:ext cx="8209127" cy="819776"/>
          </a:xfrm>
          <a:prstGeom prst="rect">
            <a:avLst/>
          </a:prstGeom>
        </p:spPr>
        <p:txBody>
          <a:bodyPr lIns="0" tIns="0" rIns="0" bIns="0" rtlCol="0" anchor="t">
            <a:spAutoFit/>
          </a:bodyPr>
          <a:lstStyle/>
          <a:p>
            <a:pPr algn="ctr" rtl="1">
              <a:lnSpc>
                <a:spcPts val="6209"/>
              </a:lnSpc>
            </a:pPr>
            <a:r>
              <a:rPr lang="he-IL" sz="6000" b="1" dirty="0">
                <a:latin typeface="Arial" panose="020B0604020202020204" pitchFamily="34" charset="0"/>
                <a:ea typeface="Calibri (MS)"/>
                <a:cs typeface="Arial" panose="020B0604020202020204" pitchFamily="34" charset="0"/>
                <a:sym typeface="Calibri (MS)"/>
                <a:rtl/>
              </a:rPr>
              <a:t>מסך הבית</a:t>
            </a:r>
          </a:p>
        </p:txBody>
      </p:sp>
      <p:sp>
        <p:nvSpPr>
          <p:cNvPr id="8" name="TextBox 8"/>
          <p:cNvSpPr txBox="1"/>
          <p:nvPr/>
        </p:nvSpPr>
        <p:spPr>
          <a:xfrm>
            <a:off x="13610044" y="4919449"/>
            <a:ext cx="3649256" cy="1974125"/>
          </a:xfrm>
          <a:prstGeom prst="rect">
            <a:avLst/>
          </a:prstGeom>
          <a:solidFill>
            <a:srgbClr val="F4EFE8"/>
          </a:solidFill>
        </p:spPr>
        <p:txBody>
          <a:bodyPr lIns="0" tIns="0" rIns="0" bIns="0" rtlCol="0" anchor="t">
            <a:spAutoFit/>
          </a:bodyPr>
          <a:lstStyle/>
          <a:p>
            <a:pPr algn="ctr" rtl="1">
              <a:lnSpc>
                <a:spcPts val="3864"/>
              </a:lnSpc>
            </a:pPr>
            <a:r>
              <a:rPr lang="he-IL" sz="2800" b="1" dirty="0">
                <a:latin typeface="Arial" panose="020B0604020202020204" pitchFamily="34" charset="0"/>
                <a:ea typeface="Calibri (MS) Bold"/>
                <a:cs typeface="Arial" panose="020B0604020202020204" pitchFamily="34" charset="0"/>
                <a:sym typeface="Calibri (MS) Bold"/>
                <a:rtl/>
              </a:rPr>
              <a:t>לימוד הבסיס של תנועות ידיים. חלק זה ילמד את האותיות השונות בשפת הסימנים בשתי דרכים </a:t>
            </a:r>
          </a:p>
        </p:txBody>
      </p:sp>
      <p:sp>
        <p:nvSpPr>
          <p:cNvPr id="9" name="TextBox 9"/>
          <p:cNvSpPr txBox="1"/>
          <p:nvPr/>
        </p:nvSpPr>
        <p:spPr>
          <a:xfrm>
            <a:off x="803147" y="5984305"/>
            <a:ext cx="4049087" cy="2957541"/>
          </a:xfrm>
          <a:prstGeom prst="rect">
            <a:avLst/>
          </a:prstGeom>
          <a:solidFill>
            <a:srgbClr val="F4EFE8"/>
          </a:solidFill>
        </p:spPr>
        <p:txBody>
          <a:bodyPr lIns="0" tIns="0" rIns="0" bIns="0" rtlCol="0" anchor="t">
            <a:spAutoFit/>
          </a:bodyPr>
          <a:lstStyle/>
          <a:p>
            <a:pPr algn="ctr" rtl="1">
              <a:lnSpc>
                <a:spcPts val="3864"/>
              </a:lnSpc>
            </a:pPr>
            <a:r>
              <a:rPr lang="he-IL" sz="2800" b="1" dirty="0">
                <a:latin typeface="Arial" panose="020B0604020202020204" pitchFamily="34" charset="0"/>
                <a:ea typeface="Calibri (MS) Bold"/>
                <a:cs typeface="Arial" panose="020B0604020202020204" pitchFamily="34" charset="0"/>
                <a:sym typeface="Calibri (MS) Bold"/>
                <a:rtl/>
              </a:rPr>
              <a:t>שיפור הכישורים על ידי תרגול התנועות הידיים שנלמדו. </a:t>
            </a:r>
          </a:p>
          <a:p>
            <a:pPr algn="ctr" rtl="1">
              <a:lnSpc>
                <a:spcPts val="3864"/>
              </a:lnSpc>
            </a:pPr>
            <a:r>
              <a:rPr lang="he-IL" sz="2800" b="1" dirty="0">
                <a:latin typeface="Arial" panose="020B0604020202020204" pitchFamily="34" charset="0"/>
                <a:ea typeface="Calibri (MS) Bold"/>
                <a:cs typeface="Arial" panose="020B0604020202020204" pitchFamily="34" charset="0"/>
                <a:sym typeface="Calibri (MS) Bold"/>
                <a:rtl/>
              </a:rPr>
              <a:t>התרגול יעזור לשכלל את הביצועים ולקבל ביטחון בזיהוי ובביצוע כל סימן.</a:t>
            </a:r>
          </a:p>
        </p:txBody>
      </p:sp>
      <p:sp>
        <p:nvSpPr>
          <p:cNvPr id="10" name="TextBox 10"/>
          <p:cNvSpPr txBox="1"/>
          <p:nvPr/>
        </p:nvSpPr>
        <p:spPr>
          <a:xfrm>
            <a:off x="13001922" y="7703255"/>
            <a:ext cx="3813929" cy="2457404"/>
          </a:xfrm>
          <a:prstGeom prst="rect">
            <a:avLst/>
          </a:prstGeom>
          <a:solidFill>
            <a:srgbClr val="F4EFE8"/>
          </a:solidFill>
        </p:spPr>
        <p:txBody>
          <a:bodyPr lIns="0" tIns="0" rIns="0" bIns="0" rtlCol="0" anchor="t">
            <a:spAutoFit/>
          </a:bodyPr>
          <a:lstStyle/>
          <a:p>
            <a:pPr algn="ctr" rtl="1">
              <a:lnSpc>
                <a:spcPts val="3864"/>
              </a:lnSpc>
            </a:pPr>
            <a:r>
              <a:rPr lang="he-IL" sz="2800" b="1" dirty="0">
                <a:latin typeface="Arial" panose="020B0604020202020204" pitchFamily="34" charset="0"/>
                <a:ea typeface="Calibri (MS) Bold"/>
                <a:cs typeface="Arial" panose="020B0604020202020204" pitchFamily="34" charset="0"/>
                <a:sym typeface="Calibri (MS) Bold"/>
                <a:rtl/>
              </a:rPr>
              <a:t>מבחן עצמי שנועד לבחון את הידע והמיומנות בתנועות ידיים. המבחן מספק משוב מידי על הביצועים.</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31241" flipV="1">
            <a:off x="11472924" y="3501211"/>
            <a:ext cx="1944208" cy="549239"/>
          </a:xfrm>
          <a:custGeom>
            <a:avLst/>
            <a:gdLst/>
            <a:ahLst/>
            <a:cxnLst/>
            <a:rect l="l" t="t" r="r" b="b"/>
            <a:pathLst>
              <a:path w="1944208" h="549239">
                <a:moveTo>
                  <a:pt x="0" y="549239"/>
                </a:moveTo>
                <a:lnTo>
                  <a:pt x="1944208" y="549239"/>
                </a:lnTo>
                <a:lnTo>
                  <a:pt x="1944208" y="0"/>
                </a:lnTo>
                <a:lnTo>
                  <a:pt x="0" y="0"/>
                </a:lnTo>
                <a:lnTo>
                  <a:pt x="0" y="54923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4" name="Freeform 4"/>
          <p:cNvSpPr/>
          <p:nvPr/>
        </p:nvSpPr>
        <p:spPr>
          <a:xfrm rot="-920559" flipH="1" flipV="1">
            <a:off x="4881332" y="3486971"/>
            <a:ext cx="2045018" cy="577718"/>
          </a:xfrm>
          <a:custGeom>
            <a:avLst/>
            <a:gdLst/>
            <a:ahLst/>
            <a:cxnLst/>
            <a:rect l="l" t="t" r="r" b="b"/>
            <a:pathLst>
              <a:path w="2045018" h="577718">
                <a:moveTo>
                  <a:pt x="2045018" y="577718"/>
                </a:moveTo>
                <a:lnTo>
                  <a:pt x="0" y="577718"/>
                </a:lnTo>
                <a:lnTo>
                  <a:pt x="0" y="0"/>
                </a:lnTo>
                <a:lnTo>
                  <a:pt x="2045018" y="0"/>
                </a:lnTo>
                <a:lnTo>
                  <a:pt x="2045018" y="57771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5" name="Freeform 5"/>
          <p:cNvSpPr/>
          <p:nvPr/>
        </p:nvSpPr>
        <p:spPr>
          <a:xfrm>
            <a:off x="2597002" y="5514848"/>
            <a:ext cx="4394039" cy="3139612"/>
          </a:xfrm>
          <a:custGeom>
            <a:avLst/>
            <a:gdLst/>
            <a:ahLst/>
            <a:cxnLst/>
            <a:rect l="l" t="t" r="r" b="b"/>
            <a:pathLst>
              <a:path w="4394039" h="3139612">
                <a:moveTo>
                  <a:pt x="0" y="0"/>
                </a:moveTo>
                <a:lnTo>
                  <a:pt x="4394039" y="0"/>
                </a:lnTo>
                <a:lnTo>
                  <a:pt x="4394039" y="3139612"/>
                </a:lnTo>
                <a:lnTo>
                  <a:pt x="0" y="3139612"/>
                </a:lnTo>
                <a:lnTo>
                  <a:pt x="0" y="0"/>
                </a:lnTo>
                <a:close/>
              </a:path>
            </a:pathLst>
          </a:custGeom>
          <a:blipFill>
            <a:blip r:embed="rId4"/>
            <a:stretch>
              <a:fillRect r="-81464"/>
            </a:stretch>
          </a:blipFill>
        </p:spPr>
        <p:txBody>
          <a:bodyPr/>
          <a:lstStyle/>
          <a:p>
            <a:endParaRPr lang="en-IL">
              <a:latin typeface="Arial" panose="020B0604020202020204" pitchFamily="34" charset="0"/>
              <a:cs typeface="Arial" panose="020B0604020202020204" pitchFamily="34" charset="0"/>
            </a:endParaRPr>
          </a:p>
        </p:txBody>
      </p:sp>
      <p:sp>
        <p:nvSpPr>
          <p:cNvPr id="6" name="Freeform 6"/>
          <p:cNvSpPr/>
          <p:nvPr/>
        </p:nvSpPr>
        <p:spPr>
          <a:xfrm>
            <a:off x="5442239" y="6519039"/>
            <a:ext cx="3097605" cy="2983146"/>
          </a:xfrm>
          <a:custGeom>
            <a:avLst/>
            <a:gdLst/>
            <a:ahLst/>
            <a:cxnLst/>
            <a:rect l="l" t="t" r="r" b="b"/>
            <a:pathLst>
              <a:path w="3097605" h="2983146">
                <a:moveTo>
                  <a:pt x="0" y="0"/>
                </a:moveTo>
                <a:lnTo>
                  <a:pt x="3097605" y="0"/>
                </a:lnTo>
                <a:lnTo>
                  <a:pt x="3097605" y="2983146"/>
                </a:lnTo>
                <a:lnTo>
                  <a:pt x="0" y="2983146"/>
                </a:lnTo>
                <a:lnTo>
                  <a:pt x="0" y="0"/>
                </a:lnTo>
                <a:close/>
              </a:path>
            </a:pathLst>
          </a:custGeom>
          <a:blipFill>
            <a:blip r:embed="rId4"/>
            <a:stretch>
              <a:fillRect l="-152257" t="-5245" r="-5154"/>
            </a:stretch>
          </a:blipFill>
        </p:spPr>
        <p:txBody>
          <a:bodyPr/>
          <a:lstStyle/>
          <a:p>
            <a:endParaRPr lang="en-IL">
              <a:latin typeface="Arial" panose="020B0604020202020204" pitchFamily="34" charset="0"/>
              <a:cs typeface="Arial" panose="020B0604020202020204" pitchFamily="34" charset="0"/>
            </a:endParaRPr>
          </a:p>
        </p:txBody>
      </p:sp>
      <p:sp>
        <p:nvSpPr>
          <p:cNvPr id="7" name="TextBox 7"/>
          <p:cNvSpPr txBox="1"/>
          <p:nvPr/>
        </p:nvSpPr>
        <p:spPr>
          <a:xfrm>
            <a:off x="5039436" y="25901"/>
            <a:ext cx="8209127" cy="1023293"/>
          </a:xfrm>
          <a:prstGeom prst="rect">
            <a:avLst/>
          </a:prstGeom>
        </p:spPr>
        <p:txBody>
          <a:bodyPr lIns="0" tIns="0" rIns="0" bIns="0" rtlCol="0" anchor="t">
            <a:spAutoFit/>
          </a:bodyPr>
          <a:lstStyle/>
          <a:p>
            <a:pPr algn="ctr" rtl="1">
              <a:lnSpc>
                <a:spcPts val="8966"/>
              </a:lnSpc>
            </a:pPr>
            <a:r>
              <a:rPr lang="he-IL" sz="5400" b="1" dirty="0">
                <a:latin typeface="Arial" panose="020B0604020202020204" pitchFamily="34" charset="0"/>
                <a:ea typeface="Calibri (MS) Bold"/>
                <a:cs typeface="Arial" panose="020B0604020202020204" pitchFamily="34" charset="0"/>
                <a:sym typeface="Calibri (MS) Bold"/>
                <a:rtl/>
              </a:rPr>
              <a:t>הממשק האפליקטיבי</a:t>
            </a:r>
          </a:p>
        </p:txBody>
      </p:sp>
      <p:sp>
        <p:nvSpPr>
          <p:cNvPr id="8" name="TextBox 8"/>
          <p:cNvSpPr txBox="1"/>
          <p:nvPr/>
        </p:nvSpPr>
        <p:spPr>
          <a:xfrm>
            <a:off x="5995430" y="1233633"/>
            <a:ext cx="6288935" cy="795089"/>
          </a:xfrm>
          <a:prstGeom prst="rect">
            <a:avLst/>
          </a:prstGeom>
          <a:solidFill>
            <a:srgbClr val="F4EFE8"/>
          </a:solidFill>
        </p:spPr>
        <p:txBody>
          <a:bodyPr wrap="square" lIns="0" tIns="0" rIns="0" bIns="0" rtlCol="0" anchor="t">
            <a:spAutoFit/>
          </a:bodyPr>
          <a:lstStyle/>
          <a:p>
            <a:pPr algn="ctr" rtl="1">
              <a:lnSpc>
                <a:spcPts val="6209"/>
              </a:lnSpc>
            </a:pPr>
            <a:r>
              <a:rPr lang="he-IL" sz="6000" b="1" dirty="0">
                <a:latin typeface="Arial" panose="020B0604020202020204" pitchFamily="34" charset="0"/>
                <a:ea typeface="Calibri (MS)"/>
                <a:cs typeface="Arial" panose="020B0604020202020204" pitchFamily="34" charset="0"/>
                <a:sym typeface="Calibri (MS)"/>
                <a:rtl/>
              </a:rPr>
              <a:t>מסך הלימוד </a:t>
            </a:r>
          </a:p>
        </p:txBody>
      </p:sp>
      <p:sp>
        <p:nvSpPr>
          <p:cNvPr id="9" name="TextBox 9"/>
          <p:cNvSpPr txBox="1"/>
          <p:nvPr/>
        </p:nvSpPr>
        <p:spPr>
          <a:xfrm>
            <a:off x="13550666" y="2514027"/>
            <a:ext cx="3023391" cy="2970557"/>
          </a:xfrm>
          <a:prstGeom prst="rect">
            <a:avLst/>
          </a:prstGeom>
          <a:solidFill>
            <a:srgbClr val="F4EFE8"/>
          </a:solidFill>
        </p:spPr>
        <p:txBody>
          <a:bodyPr lIns="0" tIns="0" rIns="0" bIns="0" rtlCol="0" anchor="t">
            <a:spAutoFit/>
          </a:bodyPr>
          <a:lstStyle/>
          <a:p>
            <a:pPr algn="ctr" rtl="1">
              <a:lnSpc>
                <a:spcPts val="3864"/>
              </a:lnSpc>
            </a:pPr>
            <a:r>
              <a:rPr lang="he-IL" sz="2800" b="1" dirty="0">
                <a:latin typeface="Arial" panose="020B0604020202020204" pitchFamily="34" charset="0"/>
                <a:ea typeface="Calibri (MS) Bold"/>
                <a:cs typeface="Arial" panose="020B0604020202020204" pitchFamily="34" charset="0"/>
                <a:sym typeface="Calibri (MS) Bold"/>
                <a:rtl/>
              </a:rPr>
              <a:t>לימוד האותיות באמצעות דיבור</a:t>
            </a:r>
          </a:p>
          <a:p>
            <a:pPr algn="ctr" rtl="1">
              <a:lnSpc>
                <a:spcPts val="3864"/>
              </a:lnSpc>
            </a:pPr>
            <a:r>
              <a:rPr lang="he-IL" sz="2800" b="1" dirty="0">
                <a:latin typeface="Arial" panose="020B0604020202020204" pitchFamily="34" charset="0"/>
                <a:ea typeface="Calibri (MS) Bold"/>
                <a:cs typeface="Arial" panose="020B0604020202020204" pitchFamily="34" charset="0"/>
                <a:sym typeface="Calibri (MS) Bold"/>
                <a:rtl/>
              </a:rPr>
              <a:t>שימוש במודל </a:t>
            </a:r>
            <a:r>
              <a:rPr lang="en-US" sz="2800" b="1" dirty="0" err="1">
                <a:latin typeface="Arial" panose="020B0604020202020204" pitchFamily="34" charset="0"/>
                <a:ea typeface="Calibri (MS) Bold"/>
                <a:cs typeface="Arial" panose="020B0604020202020204" pitchFamily="34" charset="0"/>
                <a:sym typeface="Calibri (MS) Bold"/>
              </a:rPr>
              <a:t>SpeachToText</a:t>
            </a:r>
            <a:endParaRPr lang="he-IL" sz="2800" b="1" dirty="0">
              <a:latin typeface="Arial" panose="020B0604020202020204" pitchFamily="34" charset="0"/>
              <a:ea typeface="Calibri (MS) Bold"/>
              <a:cs typeface="Arial" panose="020B0604020202020204" pitchFamily="34" charset="0"/>
              <a:sym typeface="Calibri (MS) Bold"/>
            </a:endParaRPr>
          </a:p>
          <a:p>
            <a:pPr algn="ctr" rtl="1">
              <a:lnSpc>
                <a:spcPts val="3864"/>
              </a:lnSpc>
            </a:pPr>
            <a:r>
              <a:rPr lang="he-IL" sz="2000" b="1" dirty="0">
                <a:latin typeface="Arial" panose="020B0604020202020204" pitchFamily="34" charset="0"/>
                <a:ea typeface="Calibri (MS) Bold"/>
                <a:cs typeface="Arial" panose="020B0604020202020204" pitchFamily="34" charset="0"/>
                <a:sym typeface="Calibri (MS) Bold"/>
                <a:rtl/>
              </a:rPr>
              <a:t>(נרחיב על כך בשקופית 15)</a:t>
            </a:r>
          </a:p>
          <a:p>
            <a:pPr algn="ctr" rtl="1">
              <a:lnSpc>
                <a:spcPts val="3864"/>
              </a:lnSpc>
            </a:pPr>
            <a:endParaRPr lang="en-US" sz="2800" b="1" dirty="0">
              <a:latin typeface="Arial" panose="020B0604020202020204" pitchFamily="34" charset="0"/>
              <a:ea typeface="Calibri (MS) Bold"/>
              <a:cs typeface="Arial" panose="020B0604020202020204" pitchFamily="34" charset="0"/>
              <a:sym typeface="Calibri (MS) Bold"/>
            </a:endParaRPr>
          </a:p>
        </p:txBody>
      </p:sp>
      <p:sp>
        <p:nvSpPr>
          <p:cNvPr id="10" name="TextBox 10"/>
          <p:cNvSpPr txBox="1"/>
          <p:nvPr/>
        </p:nvSpPr>
        <p:spPr>
          <a:xfrm>
            <a:off x="1123186" y="2789831"/>
            <a:ext cx="3685908" cy="2456891"/>
          </a:xfrm>
          <a:prstGeom prst="rect">
            <a:avLst/>
          </a:prstGeom>
          <a:solidFill>
            <a:srgbClr val="F4EFE8"/>
          </a:solidFill>
        </p:spPr>
        <p:txBody>
          <a:bodyPr lIns="0" tIns="0" rIns="0" bIns="0" rtlCol="0" anchor="t">
            <a:spAutoFit/>
          </a:bodyPr>
          <a:lstStyle/>
          <a:p>
            <a:pPr algn="ctr" rtl="1">
              <a:lnSpc>
                <a:spcPts val="3864"/>
              </a:lnSpc>
            </a:pPr>
            <a:r>
              <a:rPr lang="he-IL" sz="2800" b="1" dirty="0">
                <a:latin typeface="Arial" panose="020B0604020202020204" pitchFamily="34" charset="0"/>
                <a:ea typeface="Calibri (MS) Bold"/>
                <a:cs typeface="Arial" panose="020B0604020202020204" pitchFamily="34" charset="0"/>
                <a:sym typeface="Calibri (MS) Bold"/>
                <a:rtl/>
              </a:rPr>
              <a:t>לימוד האותיות באמצעות מצלמה, שימוש במודל</a:t>
            </a:r>
          </a:p>
          <a:p>
            <a:pPr algn="ctr" rtl="1">
              <a:lnSpc>
                <a:spcPts val="3864"/>
              </a:lnSpc>
            </a:pPr>
            <a:r>
              <a:rPr lang="ar-EG" sz="2800" b="1" dirty="0">
                <a:latin typeface="Arial" panose="020B0604020202020204" pitchFamily="34" charset="0"/>
                <a:ea typeface="Calibri (MS) Bold"/>
                <a:cs typeface="Arial" panose="020B0604020202020204" pitchFamily="34" charset="0"/>
                <a:sym typeface="Calibri (MS) Bold"/>
                <a:rtl/>
              </a:rPr>
              <a:t> </a:t>
            </a:r>
            <a:r>
              <a:rPr lang="en-US" sz="2800" b="1" dirty="0">
                <a:latin typeface="Arial" panose="020B0604020202020204" pitchFamily="34" charset="0"/>
                <a:ea typeface="Calibri (MS) Bold"/>
                <a:cs typeface="Arial" panose="020B0604020202020204" pitchFamily="34" charset="0"/>
                <a:sym typeface="Calibri (MS) Bold"/>
              </a:rPr>
              <a:t>Hand Recognition</a:t>
            </a:r>
            <a:r>
              <a:rPr lang="he-IL" sz="2800" b="1" dirty="0">
                <a:latin typeface="Arial" panose="020B0604020202020204" pitchFamily="34" charset="0"/>
                <a:ea typeface="Calibri (MS) Bold"/>
                <a:cs typeface="Arial" panose="020B0604020202020204" pitchFamily="34" charset="0"/>
                <a:sym typeface="Calibri (MS) Bold"/>
                <a:rtl/>
              </a:rPr>
              <a:t> שפיתחנו</a:t>
            </a:r>
            <a:endParaRPr lang="he-IL" sz="2800" b="1" dirty="0">
              <a:highlight>
                <a:srgbClr val="FFFF00"/>
              </a:highlight>
              <a:latin typeface="Arial" panose="020B0604020202020204" pitchFamily="34" charset="0"/>
              <a:ea typeface="Calibri (MS) Bold"/>
              <a:cs typeface="Arial" panose="020B0604020202020204" pitchFamily="34" charset="0"/>
              <a:sym typeface="Calibri (MS) Bold"/>
              <a:rtl/>
            </a:endParaRPr>
          </a:p>
          <a:p>
            <a:pPr algn="ctr" rtl="1">
              <a:lnSpc>
                <a:spcPts val="3864"/>
              </a:lnSpc>
            </a:pPr>
            <a:r>
              <a:rPr lang="he-IL" sz="2000" b="1" dirty="0">
                <a:latin typeface="Arial" panose="020B0604020202020204" pitchFamily="34" charset="0"/>
                <a:ea typeface="Calibri (MS) Bold"/>
                <a:cs typeface="Arial" panose="020B0604020202020204" pitchFamily="34" charset="0"/>
                <a:sym typeface="Calibri (MS) Bold"/>
                <a:rtl/>
              </a:rPr>
              <a:t>(נרחיב על כך בשקופיות 11-14)</a:t>
            </a:r>
          </a:p>
        </p:txBody>
      </p:sp>
      <p:pic>
        <p:nvPicPr>
          <p:cNvPr id="14" name="תמונה 13">
            <a:extLst>
              <a:ext uri="{FF2B5EF4-FFF2-40B4-BE49-F238E27FC236}">
                <a16:creationId xmlns:a16="http://schemas.microsoft.com/office/drawing/2014/main" id="{A0CCCB74-75DF-6E85-6940-59ABBB6FDB5C}"/>
              </a:ext>
            </a:extLst>
          </p:cNvPr>
          <p:cNvPicPr>
            <a:picLocks noChangeAspect="1"/>
          </p:cNvPicPr>
          <p:nvPr/>
        </p:nvPicPr>
        <p:blipFill>
          <a:blip r:embed="rId5"/>
          <a:stretch>
            <a:fillRect/>
          </a:stretch>
        </p:blipFill>
        <p:spPr>
          <a:xfrm>
            <a:off x="9139898" y="5833299"/>
            <a:ext cx="8952325" cy="4174341"/>
          </a:xfrm>
          <a:prstGeom prst="rect">
            <a:avLst/>
          </a:prstGeom>
        </p:spPr>
      </p:pic>
      <p:sp>
        <p:nvSpPr>
          <p:cNvPr id="15" name="TextBox 10">
            <a:extLst>
              <a:ext uri="{FF2B5EF4-FFF2-40B4-BE49-F238E27FC236}">
                <a16:creationId xmlns:a16="http://schemas.microsoft.com/office/drawing/2014/main" id="{EA22CFFB-2248-5FEA-966F-B2D1481F0411}"/>
              </a:ext>
            </a:extLst>
          </p:cNvPr>
          <p:cNvSpPr txBox="1"/>
          <p:nvPr/>
        </p:nvSpPr>
        <p:spPr>
          <a:xfrm>
            <a:off x="195777" y="7829865"/>
            <a:ext cx="3097605" cy="2215991"/>
          </a:xfrm>
          <a:prstGeom prst="rect">
            <a:avLst/>
          </a:prstGeom>
          <a:solidFill>
            <a:srgbClr val="F4EFE8"/>
          </a:solidFill>
        </p:spPr>
        <p:txBody>
          <a:bodyPr wrap="square" lIns="0" tIns="0" rIns="0" bIns="0" rtlCol="0" anchor="t">
            <a:spAutoFit/>
          </a:bodyPr>
          <a:lstStyle/>
          <a:p>
            <a:pPr algn="ctr" rtl="1"/>
            <a:r>
              <a:rPr lang="he-IL" sz="1600" b="1" dirty="0">
                <a:latin typeface="Arial" panose="020B0604020202020204" pitchFamily="34" charset="0"/>
                <a:ea typeface="Calibri (MS) Bold"/>
                <a:cs typeface="Arial" panose="020B0604020202020204" pitchFamily="34" charset="0"/>
                <a:sym typeface="Calibri (MS) Bold"/>
                <a:rtl/>
              </a:rPr>
              <a:t>מאפשר למשתמש לקבל אינדיקציה על שליטה בהכרת האותיות </a:t>
            </a:r>
            <a:r>
              <a:rPr lang="he-IL" sz="1600" b="1" dirty="0">
                <a:latin typeface="Arial" panose="020B0604020202020204" pitchFamily="34" charset="0"/>
                <a:ea typeface="Calibri (MS)"/>
                <a:cs typeface="Arial" panose="020B0604020202020204" pitchFamily="34" charset="0"/>
                <a:sym typeface="Calibri (MS) Bold"/>
                <a:rtl/>
              </a:rPr>
              <a:t>בהתאם לזמן המושקע בזיהוי</a:t>
            </a:r>
            <a:r>
              <a:rPr lang="he-IL" sz="1600" b="1" dirty="0">
                <a:latin typeface="Arial" panose="020B0604020202020204" pitchFamily="34" charset="0"/>
                <a:ea typeface="Calibri (MS) Bold"/>
                <a:cs typeface="Arial" panose="020B0604020202020204" pitchFamily="34" charset="0"/>
                <a:sym typeface="Calibri (MS) Bold"/>
                <a:rtl/>
              </a:rPr>
              <a:t>. </a:t>
            </a:r>
          </a:p>
          <a:p>
            <a:pPr algn="ctr" rtl="1">
              <a:lnSpc>
                <a:spcPct val="150000"/>
              </a:lnSpc>
            </a:pPr>
            <a:r>
              <a:rPr lang="he-IL" sz="1600" b="1" dirty="0">
                <a:latin typeface="Arial" panose="020B0604020202020204" pitchFamily="34" charset="0"/>
                <a:ea typeface="Calibri (MS) Bold"/>
                <a:cs typeface="Arial" panose="020B0604020202020204" pitchFamily="34" charset="0"/>
                <a:sym typeface="Calibri (MS) Bold"/>
                <a:rtl/>
              </a:rPr>
              <a:t>זיהוי בין </a:t>
            </a:r>
          </a:p>
          <a:p>
            <a:pPr algn="ctr" rtl="1">
              <a:lnSpc>
                <a:spcPct val="150000"/>
              </a:lnSpc>
            </a:pPr>
            <a:r>
              <a:rPr lang="he-IL" sz="1600" b="1" dirty="0">
                <a:latin typeface="Arial" panose="020B0604020202020204" pitchFamily="34" charset="0"/>
                <a:ea typeface="Calibri (MS) Bold"/>
                <a:cs typeface="Arial" panose="020B0604020202020204" pitchFamily="34" charset="0"/>
                <a:sym typeface="Calibri (MS) Bold"/>
                <a:rtl/>
              </a:rPr>
              <a:t>0-5 שניות ייצבע </a:t>
            </a:r>
            <a:r>
              <a:rPr lang="he-IL" sz="1600" b="1" dirty="0">
                <a:solidFill>
                  <a:srgbClr val="00B050"/>
                </a:solidFill>
                <a:latin typeface="Arial" panose="020B0604020202020204" pitchFamily="34" charset="0"/>
                <a:ea typeface="Calibri (MS) Bold"/>
                <a:cs typeface="Arial" panose="020B0604020202020204" pitchFamily="34" charset="0"/>
                <a:sym typeface="Calibri (MS) Bold"/>
                <a:rtl/>
              </a:rPr>
              <a:t>בירוק</a:t>
            </a:r>
          </a:p>
          <a:p>
            <a:pPr algn="ctr" rtl="1">
              <a:lnSpc>
                <a:spcPct val="150000"/>
              </a:lnSpc>
            </a:pPr>
            <a:r>
              <a:rPr lang="he-IL" sz="1600" b="1" dirty="0">
                <a:latin typeface="Arial" panose="020B0604020202020204" pitchFamily="34" charset="0"/>
                <a:ea typeface="Calibri (MS) Bold"/>
                <a:cs typeface="Arial" panose="020B0604020202020204" pitchFamily="34" charset="0"/>
                <a:sym typeface="Calibri (MS) Bold"/>
                <a:rtl/>
              </a:rPr>
              <a:t>6-10 שניות </a:t>
            </a:r>
            <a:r>
              <a:rPr lang="he-IL" sz="1600" b="1" dirty="0">
                <a:solidFill>
                  <a:srgbClr val="FFCC00"/>
                </a:solidFill>
                <a:latin typeface="Arial" panose="020B0604020202020204" pitchFamily="34" charset="0"/>
                <a:ea typeface="Calibri (MS) Bold"/>
                <a:cs typeface="Arial" panose="020B0604020202020204" pitchFamily="34" charset="0"/>
                <a:sym typeface="Calibri (MS) Bold"/>
                <a:rtl/>
              </a:rPr>
              <a:t>בצהוב</a:t>
            </a:r>
          </a:p>
          <a:p>
            <a:pPr algn="ctr" rtl="1">
              <a:lnSpc>
                <a:spcPct val="150000"/>
              </a:lnSpc>
            </a:pPr>
            <a:r>
              <a:rPr lang="he-IL" sz="1600" b="1" dirty="0">
                <a:latin typeface="Arial" panose="020B0604020202020204" pitchFamily="34" charset="0"/>
                <a:ea typeface="Calibri (MS) Bold"/>
                <a:cs typeface="Arial" panose="020B0604020202020204" pitchFamily="34" charset="0"/>
                <a:sym typeface="Calibri (MS) Bold"/>
                <a:rtl/>
              </a:rPr>
              <a:t>10 ומעלה </a:t>
            </a:r>
            <a:r>
              <a:rPr lang="he-IL" sz="1600" b="1" dirty="0">
                <a:solidFill>
                  <a:srgbClr val="FF0000"/>
                </a:solidFill>
                <a:latin typeface="Arial" panose="020B0604020202020204" pitchFamily="34" charset="0"/>
                <a:ea typeface="Calibri (MS) Bold"/>
                <a:cs typeface="Arial" panose="020B0604020202020204" pitchFamily="34" charset="0"/>
                <a:sym typeface="Calibri (MS) Bold"/>
                <a:rtl/>
              </a:rPr>
              <a:t>באדום</a:t>
            </a:r>
          </a:p>
        </p:txBody>
      </p:sp>
      <p:pic>
        <p:nvPicPr>
          <p:cNvPr id="22" name="תמונה 21">
            <a:extLst>
              <a:ext uri="{FF2B5EF4-FFF2-40B4-BE49-F238E27FC236}">
                <a16:creationId xmlns:a16="http://schemas.microsoft.com/office/drawing/2014/main" id="{A2A080B1-E5DA-DBA3-122D-0D0800049102}"/>
              </a:ext>
            </a:extLst>
          </p:cNvPr>
          <p:cNvPicPr>
            <a:picLocks noChangeAspect="1"/>
          </p:cNvPicPr>
          <p:nvPr/>
        </p:nvPicPr>
        <p:blipFill>
          <a:blip r:embed="rId6"/>
          <a:stretch>
            <a:fillRect/>
          </a:stretch>
        </p:blipFill>
        <p:spPr>
          <a:xfrm>
            <a:off x="6390626" y="2261143"/>
            <a:ext cx="5620534" cy="30293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5CC6308B-D987-7200-2D61-9F581B7F2E15}"/>
              </a:ext>
            </a:extLst>
          </p:cNvPr>
          <p:cNvSpPr/>
          <p:nvPr/>
        </p:nvSpPr>
        <p:spPr>
          <a:xfrm>
            <a:off x="5995191" y="1174640"/>
            <a:ext cx="6252519" cy="819776"/>
          </a:xfrm>
          <a:prstGeom prst="rect">
            <a:avLst/>
          </a:prstGeom>
          <a:solidFill>
            <a:srgbClr val="F4EF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latin typeface="Arial" panose="020B0604020202020204" pitchFamily="34" charset="0"/>
              <a:cs typeface="Arial" panose="020B0604020202020204" pitchFamily="34" charset="0"/>
            </a:endParaRPr>
          </a:p>
        </p:txBody>
      </p:sp>
      <p:pic>
        <p:nvPicPr>
          <p:cNvPr id="11" name="תמונה 10">
            <a:extLst>
              <a:ext uri="{FF2B5EF4-FFF2-40B4-BE49-F238E27FC236}">
                <a16:creationId xmlns:a16="http://schemas.microsoft.com/office/drawing/2014/main" id="{17B0FA58-68F5-B530-91F8-2827648EC5B8}"/>
              </a:ext>
            </a:extLst>
          </p:cNvPr>
          <p:cNvPicPr>
            <a:picLocks noChangeAspect="1"/>
          </p:cNvPicPr>
          <p:nvPr/>
        </p:nvPicPr>
        <p:blipFill>
          <a:blip r:embed="rId2"/>
          <a:stretch>
            <a:fillRect/>
          </a:stretch>
        </p:blipFill>
        <p:spPr>
          <a:xfrm>
            <a:off x="6234344" y="2254773"/>
            <a:ext cx="5819305" cy="3019451"/>
          </a:xfrm>
          <a:prstGeom prst="rect">
            <a:avLst/>
          </a:prstGeom>
        </p:spPr>
      </p:pic>
      <p:sp>
        <p:nvSpPr>
          <p:cNvPr id="3" name="Freeform 3"/>
          <p:cNvSpPr/>
          <p:nvPr/>
        </p:nvSpPr>
        <p:spPr>
          <a:xfrm rot="831241" flipV="1">
            <a:off x="11842257" y="3489880"/>
            <a:ext cx="1525590" cy="549239"/>
          </a:xfrm>
          <a:custGeom>
            <a:avLst/>
            <a:gdLst/>
            <a:ahLst/>
            <a:cxnLst/>
            <a:rect l="l" t="t" r="r" b="b"/>
            <a:pathLst>
              <a:path w="1944208" h="549239">
                <a:moveTo>
                  <a:pt x="0" y="549239"/>
                </a:moveTo>
                <a:lnTo>
                  <a:pt x="1944208" y="549239"/>
                </a:lnTo>
                <a:lnTo>
                  <a:pt x="1944208" y="0"/>
                </a:lnTo>
                <a:lnTo>
                  <a:pt x="0" y="0"/>
                </a:lnTo>
                <a:lnTo>
                  <a:pt x="0" y="54923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4" name="Freeform 4"/>
          <p:cNvSpPr/>
          <p:nvPr/>
        </p:nvSpPr>
        <p:spPr>
          <a:xfrm rot="-920559" flipH="1" flipV="1">
            <a:off x="4649085" y="2564384"/>
            <a:ext cx="1738684" cy="577718"/>
          </a:xfrm>
          <a:custGeom>
            <a:avLst/>
            <a:gdLst/>
            <a:ahLst/>
            <a:cxnLst/>
            <a:rect l="l" t="t" r="r" b="b"/>
            <a:pathLst>
              <a:path w="2045018" h="577718">
                <a:moveTo>
                  <a:pt x="2045018" y="577717"/>
                </a:moveTo>
                <a:lnTo>
                  <a:pt x="0" y="577717"/>
                </a:lnTo>
                <a:lnTo>
                  <a:pt x="0" y="0"/>
                </a:lnTo>
                <a:lnTo>
                  <a:pt x="2045018" y="0"/>
                </a:lnTo>
                <a:lnTo>
                  <a:pt x="2045018" y="57771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latin typeface="Arial" panose="020B0604020202020204" pitchFamily="34" charset="0"/>
              <a:cs typeface="Arial" panose="020B0604020202020204" pitchFamily="34" charset="0"/>
            </a:endParaRPr>
          </a:p>
        </p:txBody>
      </p:sp>
      <p:sp>
        <p:nvSpPr>
          <p:cNvPr id="5" name="Freeform 5"/>
          <p:cNvSpPr/>
          <p:nvPr/>
        </p:nvSpPr>
        <p:spPr>
          <a:xfrm>
            <a:off x="12602594" y="5549130"/>
            <a:ext cx="4240249" cy="4415531"/>
          </a:xfrm>
          <a:custGeom>
            <a:avLst/>
            <a:gdLst/>
            <a:ahLst/>
            <a:cxnLst/>
            <a:rect l="l" t="t" r="r" b="b"/>
            <a:pathLst>
              <a:path w="4240249" h="4415531">
                <a:moveTo>
                  <a:pt x="0" y="0"/>
                </a:moveTo>
                <a:lnTo>
                  <a:pt x="4240249" y="0"/>
                </a:lnTo>
                <a:lnTo>
                  <a:pt x="4240249" y="4415531"/>
                </a:lnTo>
                <a:lnTo>
                  <a:pt x="0" y="4415531"/>
                </a:lnTo>
                <a:lnTo>
                  <a:pt x="0" y="0"/>
                </a:lnTo>
                <a:close/>
              </a:path>
            </a:pathLst>
          </a:custGeom>
          <a:blipFill>
            <a:blip r:embed="rId5"/>
            <a:stretch>
              <a:fillRect l="-8917" t="-1699" r="-12868" b="-7478"/>
            </a:stretch>
          </a:blipFill>
          <a:ln w="47625" cap="rnd">
            <a:solidFill>
              <a:srgbClr val="8BDEF9"/>
            </a:solidFill>
            <a:prstDash val="solid"/>
            <a:round/>
          </a:ln>
        </p:spPr>
        <p:txBody>
          <a:bodyPr/>
          <a:lstStyle/>
          <a:p>
            <a:endParaRPr lang="en-IL">
              <a:latin typeface="Arial" panose="020B0604020202020204" pitchFamily="34" charset="0"/>
              <a:cs typeface="Arial" panose="020B0604020202020204" pitchFamily="34" charset="0"/>
            </a:endParaRPr>
          </a:p>
        </p:txBody>
      </p:sp>
      <p:sp>
        <p:nvSpPr>
          <p:cNvPr id="6" name="TextBox 6"/>
          <p:cNvSpPr txBox="1"/>
          <p:nvPr/>
        </p:nvSpPr>
        <p:spPr>
          <a:xfrm>
            <a:off x="5039436" y="25901"/>
            <a:ext cx="8209127" cy="1023293"/>
          </a:xfrm>
          <a:prstGeom prst="rect">
            <a:avLst/>
          </a:prstGeom>
        </p:spPr>
        <p:txBody>
          <a:bodyPr lIns="0" tIns="0" rIns="0" bIns="0" rtlCol="0" anchor="t">
            <a:spAutoFit/>
          </a:bodyPr>
          <a:lstStyle/>
          <a:p>
            <a:pPr algn="ctr" rtl="1">
              <a:lnSpc>
                <a:spcPts val="8966"/>
              </a:lnSpc>
            </a:pPr>
            <a:r>
              <a:rPr lang="he-IL" sz="5400" b="1" dirty="0">
                <a:latin typeface="Arial" panose="020B0604020202020204" pitchFamily="34" charset="0"/>
                <a:ea typeface="Calibri (MS) Bold"/>
                <a:cs typeface="Arial" panose="020B0604020202020204" pitchFamily="34" charset="0"/>
                <a:sym typeface="Calibri (MS) Bold"/>
                <a:rtl/>
              </a:rPr>
              <a:t>הממשק האפליקטיבי</a:t>
            </a:r>
          </a:p>
        </p:txBody>
      </p:sp>
      <p:sp>
        <p:nvSpPr>
          <p:cNvPr id="7" name="TextBox 7"/>
          <p:cNvSpPr txBox="1"/>
          <p:nvPr/>
        </p:nvSpPr>
        <p:spPr>
          <a:xfrm>
            <a:off x="4876800" y="1220714"/>
            <a:ext cx="8209127" cy="795089"/>
          </a:xfrm>
          <a:prstGeom prst="rect">
            <a:avLst/>
          </a:prstGeom>
        </p:spPr>
        <p:txBody>
          <a:bodyPr lIns="0" tIns="0" rIns="0" bIns="0" rtlCol="0" anchor="t">
            <a:spAutoFit/>
          </a:bodyPr>
          <a:lstStyle/>
          <a:p>
            <a:pPr algn="ctr" rtl="1">
              <a:lnSpc>
                <a:spcPts val="6209"/>
              </a:lnSpc>
            </a:pPr>
            <a:r>
              <a:rPr lang="he-IL" sz="6000" b="1" dirty="0">
                <a:latin typeface="Arial" panose="020B0604020202020204" pitchFamily="34" charset="0"/>
                <a:ea typeface="Calibri (MS)"/>
                <a:cs typeface="Arial" panose="020B0604020202020204" pitchFamily="34" charset="0"/>
                <a:sym typeface="Calibri (MS)"/>
                <a:rtl/>
              </a:rPr>
              <a:t>מסך התרגול</a:t>
            </a:r>
          </a:p>
        </p:txBody>
      </p:sp>
      <p:sp>
        <p:nvSpPr>
          <p:cNvPr id="8" name="TextBox 8"/>
          <p:cNvSpPr txBox="1"/>
          <p:nvPr/>
        </p:nvSpPr>
        <p:spPr>
          <a:xfrm>
            <a:off x="13563600" y="2961988"/>
            <a:ext cx="4404146" cy="2312236"/>
          </a:xfrm>
          <a:prstGeom prst="rect">
            <a:avLst/>
          </a:prstGeom>
          <a:solidFill>
            <a:srgbClr val="F4EFE8"/>
          </a:solidFill>
        </p:spPr>
        <p:txBody>
          <a:bodyPr wrap="square" lIns="0" tIns="0" rIns="0" bIns="0" rtlCol="0" anchor="t">
            <a:spAutoFit/>
          </a:bodyPr>
          <a:lstStyle/>
          <a:p>
            <a:pPr algn="ctr" rtl="1">
              <a:lnSpc>
                <a:spcPts val="3726"/>
              </a:lnSpc>
            </a:pPr>
            <a:r>
              <a:rPr lang="he-IL" sz="2700" b="1" dirty="0">
                <a:latin typeface="Arial" panose="020B0604020202020204" pitchFamily="34" charset="0"/>
                <a:ea typeface="Calibri (MS) Bold"/>
                <a:cs typeface="Arial" panose="020B0604020202020204" pitchFamily="34" charset="0"/>
                <a:sym typeface="Calibri (MS) Bold"/>
                <a:rtl/>
              </a:rPr>
              <a:t>ממשק בו המשתמש יוכל לתרגל את הצגת שמו בשפת הסימנים </a:t>
            </a:r>
          </a:p>
          <a:p>
            <a:pPr algn="ctr" rtl="1">
              <a:lnSpc>
                <a:spcPts val="3726"/>
              </a:lnSpc>
            </a:pPr>
            <a:r>
              <a:rPr lang="he-IL" sz="2700" b="1" dirty="0">
                <a:latin typeface="Arial" panose="020B0604020202020204" pitchFamily="34" charset="0"/>
                <a:ea typeface="Calibri (MS) Bold"/>
                <a:cs typeface="Arial" panose="020B0604020202020204" pitchFamily="34" charset="0"/>
                <a:sym typeface="Calibri (MS) Bold"/>
                <a:rtl/>
              </a:rPr>
              <a:t>על ידי המודל </a:t>
            </a:r>
            <a:r>
              <a:rPr lang="ar-EG" sz="2400" b="1" dirty="0">
                <a:latin typeface="Arial" panose="020B0604020202020204" pitchFamily="34" charset="0"/>
                <a:ea typeface="Calibri (MS) Bold"/>
                <a:cs typeface="Arial" panose="020B0604020202020204" pitchFamily="34" charset="0"/>
                <a:sym typeface="Calibri (MS) Bold"/>
                <a:rtl/>
              </a:rPr>
              <a:t> </a:t>
            </a:r>
            <a:r>
              <a:rPr lang="en-US" sz="2400" b="1" dirty="0">
                <a:latin typeface="Arial" panose="020B0604020202020204" pitchFamily="34" charset="0"/>
                <a:ea typeface="Calibri (MS) Bold"/>
                <a:cs typeface="Arial" panose="020B0604020202020204" pitchFamily="34" charset="0"/>
                <a:sym typeface="Calibri (MS) Bold"/>
              </a:rPr>
              <a:t>Hand Recognition</a:t>
            </a:r>
            <a:r>
              <a:rPr lang="he-IL" sz="2400" b="1" dirty="0">
                <a:latin typeface="Arial" panose="020B0604020202020204" pitchFamily="34" charset="0"/>
                <a:ea typeface="Calibri (MS) Bold"/>
                <a:cs typeface="Arial" panose="020B0604020202020204" pitchFamily="34" charset="0"/>
                <a:sym typeface="Calibri (MS) Bold"/>
                <a:rtl/>
              </a:rPr>
              <a:t> שפיתחנו</a:t>
            </a:r>
          </a:p>
          <a:p>
            <a:pPr algn="ctr" rtl="1">
              <a:lnSpc>
                <a:spcPts val="3726"/>
              </a:lnSpc>
            </a:pPr>
            <a:r>
              <a:rPr lang="en-US" sz="2700" b="1" dirty="0">
                <a:latin typeface="Arial" panose="020B0604020202020204" pitchFamily="34" charset="0"/>
                <a:ea typeface="Calibri (MS) Bold"/>
                <a:cs typeface="Arial" panose="020B0604020202020204" pitchFamily="34" charset="0"/>
                <a:sym typeface="Calibri (MS) Bold"/>
                <a:rtl/>
              </a:rPr>
              <a:t> </a:t>
            </a:r>
            <a:r>
              <a:rPr lang="he-IL" sz="2000" b="1" dirty="0">
                <a:latin typeface="Arial" panose="020B0604020202020204" pitchFamily="34" charset="0"/>
                <a:ea typeface="Calibri (MS) Bold"/>
                <a:cs typeface="Arial" panose="020B0604020202020204" pitchFamily="34" charset="0"/>
                <a:sym typeface="Calibri (MS) Bold"/>
                <a:rtl/>
              </a:rPr>
              <a:t>(תיאור הורחב בשקופיות 11-14) </a:t>
            </a:r>
            <a:endParaRPr lang="he-IL" sz="2400" b="1" dirty="0">
              <a:highlight>
                <a:srgbClr val="FFFF00"/>
              </a:highlight>
              <a:latin typeface="Arial" panose="020B0604020202020204" pitchFamily="34" charset="0"/>
              <a:ea typeface="Calibri (MS) Bold"/>
              <a:cs typeface="Arial" panose="020B0604020202020204" pitchFamily="34" charset="0"/>
              <a:sym typeface="Calibri (MS) Bold"/>
              <a:rtl/>
            </a:endParaRPr>
          </a:p>
        </p:txBody>
      </p:sp>
      <p:sp>
        <p:nvSpPr>
          <p:cNvPr id="9" name="TextBox 9"/>
          <p:cNvSpPr txBox="1"/>
          <p:nvPr/>
        </p:nvSpPr>
        <p:spPr>
          <a:xfrm>
            <a:off x="791556" y="3265806"/>
            <a:ext cx="4526713" cy="2764283"/>
          </a:xfrm>
          <a:prstGeom prst="rect">
            <a:avLst/>
          </a:prstGeom>
          <a:solidFill>
            <a:srgbClr val="F4EFE8"/>
          </a:solidFill>
        </p:spPr>
        <p:txBody>
          <a:bodyPr wrap="square" lIns="0" tIns="0" rIns="0" bIns="0" rtlCol="0" anchor="t">
            <a:spAutoFit/>
          </a:bodyPr>
          <a:lstStyle/>
          <a:p>
            <a:pPr algn="ctr" rtl="1">
              <a:lnSpc>
                <a:spcPts val="3864"/>
              </a:lnSpc>
            </a:pPr>
            <a:r>
              <a:rPr lang="he-IL" sz="2800" b="1" dirty="0">
                <a:latin typeface="Arial" panose="020B0604020202020204" pitchFamily="34" charset="0"/>
                <a:ea typeface="Calibri (MS) Bold"/>
                <a:cs typeface="Arial" panose="020B0604020202020204" pitchFamily="34" charset="0"/>
                <a:sym typeface="Calibri (MS) Bold"/>
                <a:rtl/>
              </a:rPr>
              <a:t>משחק זיכרון </a:t>
            </a:r>
          </a:p>
          <a:p>
            <a:pPr algn="ctr" rtl="1">
              <a:lnSpc>
                <a:spcPts val="3864"/>
              </a:lnSpc>
            </a:pPr>
            <a:r>
              <a:rPr lang="he-IL" sz="2800" b="1" dirty="0">
                <a:latin typeface="Arial" panose="020B0604020202020204" pitchFamily="34" charset="0"/>
                <a:ea typeface="Calibri (MS) Bold"/>
                <a:cs typeface="Arial" panose="020B0604020202020204" pitchFamily="34" charset="0"/>
                <a:sym typeface="Calibri (MS) Bold"/>
                <a:rtl/>
              </a:rPr>
              <a:t>לתרגול האותיות והסימנים</a:t>
            </a:r>
          </a:p>
          <a:p>
            <a:pPr algn="ctr" rtl="1">
              <a:lnSpc>
                <a:spcPts val="2800"/>
              </a:lnSpc>
            </a:pPr>
            <a:r>
              <a:rPr lang="he-IL" sz="2000" b="1" dirty="0">
                <a:latin typeface="Arial" panose="020B0604020202020204" pitchFamily="34" charset="0"/>
                <a:ea typeface="Calibri (MS) Bold"/>
                <a:cs typeface="Arial" panose="020B0604020202020204" pitchFamily="34" charset="0"/>
                <a:sym typeface="Calibri (MS) Bold"/>
                <a:rtl/>
              </a:rPr>
              <a:t>במשחק זה יופיעו כרטיסיות גלויות, כשבצד אחד תמונות של סימני ידיים ובצד השני אותיות ומספרים. המשתמש יתבקש להתאים בין הכרטיסיות, תוך הפגנת הידע שרכש אחרי תרגול האותיות בשפת הסימנים</a:t>
            </a:r>
          </a:p>
        </p:txBody>
      </p:sp>
      <p:pic>
        <p:nvPicPr>
          <p:cNvPr id="15" name="תמונה 14">
            <a:extLst>
              <a:ext uri="{FF2B5EF4-FFF2-40B4-BE49-F238E27FC236}">
                <a16:creationId xmlns:a16="http://schemas.microsoft.com/office/drawing/2014/main" id="{0EEDF8CA-BEF3-B567-0AC0-F62A9D1221B6}"/>
              </a:ext>
            </a:extLst>
          </p:cNvPr>
          <p:cNvPicPr>
            <a:picLocks noChangeAspect="1"/>
          </p:cNvPicPr>
          <p:nvPr/>
        </p:nvPicPr>
        <p:blipFill>
          <a:blip r:embed="rId6"/>
          <a:stretch>
            <a:fillRect/>
          </a:stretch>
        </p:blipFill>
        <p:spPr>
          <a:xfrm>
            <a:off x="313071" y="6215542"/>
            <a:ext cx="9452730" cy="37491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16233</TotalTime>
  <Words>2575</Words>
  <Application>Microsoft Office PowerPoint</Application>
  <PresentationFormat>מותאם אישית</PresentationFormat>
  <Paragraphs>179</Paragraphs>
  <Slides>18</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18</vt:i4>
      </vt:variant>
    </vt:vector>
  </HeadingPairs>
  <TitlesOfParts>
    <vt:vector size="27" baseType="lpstr">
      <vt:lpstr>Arial</vt:lpstr>
      <vt:lpstr>Calibri</vt:lpstr>
      <vt:lpstr>DM Sans</vt:lpstr>
      <vt:lpstr>Calibri (MS)</vt:lpstr>
      <vt:lpstr>DM Sans Bold</vt:lpstr>
      <vt:lpstr>Calibri (MS) </vt:lpstr>
      <vt:lpstr>Arial Unicode MS</vt:lpstr>
      <vt:lpstr>Calibri (MS) Bold</vt:lpstr>
      <vt:lpstr>Office Theme</vt:lpstr>
      <vt:lpstr>מצגת של PowerPoint‏</vt:lpstr>
      <vt:lpstr>מצגת של PowerPoint‏</vt:lpstr>
      <vt:lpstr>מצגת של PowerPoint‏</vt:lpstr>
      <vt:lpstr>מצגת של PowerPoint‏</vt:lpstr>
      <vt:lpstr>מצגת של PowerPoint‏</vt:lpstr>
      <vt:lpstr>תיאור הפונקציות העיקריות של הפלטפורמה</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פרויקט</dc:title>
  <dc:creator>shall</dc:creator>
  <cp:lastModifiedBy>Yafit Avazov</cp:lastModifiedBy>
  <cp:revision>135</cp:revision>
  <dcterms:created xsi:type="dcterms:W3CDTF">2006-08-16T00:00:00Z</dcterms:created>
  <dcterms:modified xsi:type="dcterms:W3CDTF">2024-11-08T11:34:16Z</dcterms:modified>
  <dc:identifier>DAGTRlsmmGw</dc:identifier>
</cp:coreProperties>
</file>